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90" r:id="rId4"/>
    <p:sldId id="291" r:id="rId5"/>
    <p:sldId id="293" r:id="rId6"/>
    <p:sldId id="292" r:id="rId7"/>
    <p:sldId id="294" r:id="rId8"/>
    <p:sldId id="289" r:id="rId9"/>
    <p:sldId id="277" r:id="rId10"/>
    <p:sldId id="278" r:id="rId11"/>
    <p:sldId id="280" r:id="rId12"/>
    <p:sldId id="283" r:id="rId13"/>
    <p:sldId id="287" r:id="rId14"/>
    <p:sldId id="279" r:id="rId15"/>
    <p:sldId id="258" r:id="rId16"/>
    <p:sldId id="273" r:id="rId17"/>
    <p:sldId id="265" r:id="rId18"/>
    <p:sldId id="263" r:id="rId19"/>
    <p:sldId id="266" r:id="rId20"/>
    <p:sldId id="284" r:id="rId21"/>
    <p:sldId id="285" r:id="rId22"/>
    <p:sldId id="286" r:id="rId23"/>
    <p:sldId id="282" r:id="rId24"/>
    <p:sldId id="288"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63" autoAdjust="0"/>
    <p:restoredTop sz="94660"/>
  </p:normalViewPr>
  <p:slideViewPr>
    <p:cSldViewPr snapToGrid="0">
      <p:cViewPr varScale="1">
        <p:scale>
          <a:sx n="60" d="100"/>
          <a:sy n="60" d="100"/>
        </p:scale>
        <p:origin x="720" y="268"/>
      </p:cViewPr>
      <p:guideLst/>
    </p:cSldViewPr>
  </p:slideViewPr>
  <p:notesTextViewPr>
    <p:cViewPr>
      <p:scale>
        <a:sx n="1" d="1"/>
        <a:sy n="1" d="1"/>
      </p:scale>
      <p:origin x="0" y="0"/>
    </p:cViewPr>
  </p:notesTextViewPr>
  <p:sorterViewPr>
    <p:cViewPr>
      <p:scale>
        <a:sx n="79" d="100"/>
        <a:sy n="79" d="100"/>
      </p:scale>
      <p:origin x="0" y="-3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2CD44-14B7-4DD6-9CE0-3FE3CC4C86A4}" type="datetimeFigureOut">
              <a:rPr lang="nb-NO" smtClean="0"/>
              <a:t>18.08.2025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F89F9-979A-4FC6-AC7D-041AC44D6A34}" type="slidenum">
              <a:rPr lang="nb-NO" smtClean="0"/>
              <a:t>‹#›</a:t>
            </a:fld>
            <a:endParaRPr lang="nb-NO"/>
          </a:p>
        </p:txBody>
      </p:sp>
    </p:spTree>
    <p:extLst>
      <p:ext uri="{BB962C8B-B14F-4D97-AF65-F5344CB8AC3E}">
        <p14:creationId xmlns:p14="http://schemas.microsoft.com/office/powerpoint/2010/main" val="353716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6543CE6-2390-6387-C873-39B9E9F717A1}"/>
              </a:ext>
            </a:extLst>
          </p:cNvPr>
          <p:cNvSpPr txBox="1">
            <a:spLocks noGrp="1"/>
          </p:cNvSpPr>
          <p:nvPr>
            <p:ph type="sldNum" sz="quarter" idx="5"/>
          </p:nvPr>
        </p:nvSpPr>
        <p:spPr>
          <a:ln/>
        </p:spPr>
        <p:txBody>
          <a:bodyPr lIns="0" tIns="0" rIns="0" bIns="0" anchor="b" anchorCtr="0">
            <a:noAutofit/>
          </a:bodyPr>
          <a:lstStyle/>
          <a:p>
            <a:pPr lvl="0"/>
            <a:fld id="{F96B6F3F-F39C-485C-947B-8679C35FA9D4}" type="slidenum">
              <a:t>15</a:t>
            </a:fld>
            <a:endParaRPr lang="nb-NO"/>
          </a:p>
        </p:txBody>
      </p:sp>
      <p:sp>
        <p:nvSpPr>
          <p:cNvPr id="2" name="Slide Image Placeholder 1">
            <a:extLst>
              <a:ext uri="{FF2B5EF4-FFF2-40B4-BE49-F238E27FC236}">
                <a16:creationId xmlns:a16="http://schemas.microsoft.com/office/drawing/2014/main" id="{6719B6AC-A67F-1581-7664-F0993A6BF5E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D4060ED-C001-EBC3-D381-EFEF514E414E}"/>
              </a:ext>
            </a:extLst>
          </p:cNvPr>
          <p:cNvSpPr txBox="1">
            <a:spLocks noGrp="1"/>
          </p:cNvSpPr>
          <p:nvPr>
            <p:ph type="body" sz="quarter" idx="1"/>
          </p:nvPr>
        </p:nvSpPr>
        <p:spPr/>
        <p:txBody>
          <a:bodyPr/>
          <a:lstStyle/>
          <a:p>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A3CA-68D4-17CC-3034-FAC6B73B8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6523D775-DA7A-9854-6655-D032DF8E3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69481BE3-7949-F82F-0F80-E93262DF26B9}"/>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5" name="Footer Placeholder 4">
            <a:extLst>
              <a:ext uri="{FF2B5EF4-FFF2-40B4-BE49-F238E27FC236}">
                <a16:creationId xmlns:a16="http://schemas.microsoft.com/office/drawing/2014/main" id="{35C3E9F8-D73A-26E4-4969-93AD7A9AF18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4990FAF-8FB4-742A-7E7B-2AA7A9B0153A}"/>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44540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8B0F-F31D-D7EA-CB68-93CF3C885C49}"/>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B3B62D3-240F-CD28-3293-D6FC273A2E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AD25040-32DD-6F94-80EB-CE1365FBFF84}"/>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5" name="Footer Placeholder 4">
            <a:extLst>
              <a:ext uri="{FF2B5EF4-FFF2-40B4-BE49-F238E27FC236}">
                <a16:creationId xmlns:a16="http://schemas.microsoft.com/office/drawing/2014/main" id="{F67A1017-439A-6B22-472B-06819C786A0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FD4D563-B9F2-9AA3-7DF1-C5FC25DABD3D}"/>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121174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96E8A-6CA7-6303-F1F6-757D5E4FC1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588BA79-64CC-3D9D-2F87-B54C8C73DE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8458BF2-7F24-3A52-D2EC-65A1182EB28F}"/>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5" name="Footer Placeholder 4">
            <a:extLst>
              <a:ext uri="{FF2B5EF4-FFF2-40B4-BE49-F238E27FC236}">
                <a16:creationId xmlns:a16="http://schemas.microsoft.com/office/drawing/2014/main" id="{C102B4C2-5585-AC08-F53E-556C80885EB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2EDDF99-98FC-BBBF-D395-017E72201700}"/>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362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0F5F-DFCB-717F-BBCB-4732106F8155}"/>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275D4381-AE7D-1B4E-661A-C4F2633E0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A531F15-E5D9-17A3-7E3D-8969557560B1}"/>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5" name="Footer Placeholder 4">
            <a:extLst>
              <a:ext uri="{FF2B5EF4-FFF2-40B4-BE49-F238E27FC236}">
                <a16:creationId xmlns:a16="http://schemas.microsoft.com/office/drawing/2014/main" id="{6765E2F8-8760-320B-381A-D91E5471C9F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00BF1D2-75B9-2685-10E3-D424457B5F34}"/>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176478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E286-9BB7-6EBD-4AB7-F4B9C9548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68D9E141-CCC6-6924-7D25-A7C9C46BCD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DB265-CF4B-AC0B-C0CE-26B9E7BC5FB1}"/>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5" name="Footer Placeholder 4">
            <a:extLst>
              <a:ext uri="{FF2B5EF4-FFF2-40B4-BE49-F238E27FC236}">
                <a16:creationId xmlns:a16="http://schemas.microsoft.com/office/drawing/2014/main" id="{F0B89266-AE69-C94A-5C92-C34208A7D37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40153D3-B938-3360-FBE4-EBBF3E6F6811}"/>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351813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1043-3468-6AF5-6C60-B38A2BB57DB9}"/>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E735D71-3D93-FC80-929A-420DF0C19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0EB489DF-F3F5-2629-53D3-F2DCD930B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673B70B-6F74-5BC9-5383-68718575D532}"/>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6" name="Footer Placeholder 5">
            <a:extLst>
              <a:ext uri="{FF2B5EF4-FFF2-40B4-BE49-F238E27FC236}">
                <a16:creationId xmlns:a16="http://schemas.microsoft.com/office/drawing/2014/main" id="{4CA481BE-22F2-84C6-344A-0F865147EAB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B0F5C81-9055-806A-D5A5-108DDD8A9B35}"/>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219505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23FA-5E84-9B6E-2B42-BAEED705B204}"/>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036D5601-8D4F-36E6-1A3E-8325B0D85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0BFB43-A774-9FC1-48B3-FD0362D39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45A87DEB-A64E-703B-E962-EB4C3F8A8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D9807-B326-0590-BA4A-5119C20E9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9C9949D3-3B56-06DB-3EDC-324A7DB79C17}"/>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8" name="Footer Placeholder 7">
            <a:extLst>
              <a:ext uri="{FF2B5EF4-FFF2-40B4-BE49-F238E27FC236}">
                <a16:creationId xmlns:a16="http://schemas.microsoft.com/office/drawing/2014/main" id="{01A1D608-C7B4-988D-C45B-8925D97C5C53}"/>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9F55EA56-2D86-4338-A6C3-5EF209179A3B}"/>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181155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A167-4B8F-DE49-BBAA-09442A8970FB}"/>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7E2454BB-D4D5-3B86-8220-025D80A2221A}"/>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4" name="Footer Placeholder 3">
            <a:extLst>
              <a:ext uri="{FF2B5EF4-FFF2-40B4-BE49-F238E27FC236}">
                <a16:creationId xmlns:a16="http://schemas.microsoft.com/office/drawing/2014/main" id="{2AEE260E-AE2F-62E0-6A95-1CC68B0FE79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4C3748BC-56D4-524D-FB9E-9DC1CB70E2DF}"/>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263046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0C458-B58E-94AD-ABB8-4D7580E0E30A}"/>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3" name="Footer Placeholder 2">
            <a:extLst>
              <a:ext uri="{FF2B5EF4-FFF2-40B4-BE49-F238E27FC236}">
                <a16:creationId xmlns:a16="http://schemas.microsoft.com/office/drawing/2014/main" id="{29D48A13-FA9D-D9AE-77FC-FD1F8FF9CDF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3335AD5C-6674-14DC-DB11-BC04E4846A43}"/>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293323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90E9-2870-5662-9EB0-945CBC10A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1920DC9-5E33-FFE3-EA33-4F3DD9F4E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189C71CE-4342-93F6-6099-2473126C0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C28A0-0C0F-DBFC-B98C-E679D220952C}"/>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6" name="Footer Placeholder 5">
            <a:extLst>
              <a:ext uri="{FF2B5EF4-FFF2-40B4-BE49-F238E27FC236}">
                <a16:creationId xmlns:a16="http://schemas.microsoft.com/office/drawing/2014/main" id="{3E930EB1-B87E-76A3-2BA5-F6C66E71DE4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C267647-30BC-EB87-1CA3-1127930B4271}"/>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158874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FC58-9C77-6E0C-9D0D-23DAF9966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4E9A2A68-C9E6-28A3-97E7-0159C7C83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3AF87FAC-273D-DCC5-E8AB-7A291D4AB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4D4E1-F61B-6C0C-AACC-509F94D3B9B0}"/>
              </a:ext>
            </a:extLst>
          </p:cNvPr>
          <p:cNvSpPr>
            <a:spLocks noGrp="1"/>
          </p:cNvSpPr>
          <p:nvPr>
            <p:ph type="dt" sz="half" idx="10"/>
          </p:nvPr>
        </p:nvSpPr>
        <p:spPr/>
        <p:txBody>
          <a:bodyPr/>
          <a:lstStyle/>
          <a:p>
            <a:fld id="{6369E414-F973-46E1-ABF3-86EAC7C9A0CA}" type="datetimeFigureOut">
              <a:rPr lang="nb-NO" smtClean="0"/>
              <a:t>18.08.2025</a:t>
            </a:fld>
            <a:endParaRPr lang="nb-NO"/>
          </a:p>
        </p:txBody>
      </p:sp>
      <p:sp>
        <p:nvSpPr>
          <p:cNvPr id="6" name="Footer Placeholder 5">
            <a:extLst>
              <a:ext uri="{FF2B5EF4-FFF2-40B4-BE49-F238E27FC236}">
                <a16:creationId xmlns:a16="http://schemas.microsoft.com/office/drawing/2014/main" id="{9BCFD20C-79B4-77F8-EEEF-05661C0FE40A}"/>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867020A-304D-8A80-DE73-F4F558621AA5}"/>
              </a:ext>
            </a:extLst>
          </p:cNvPr>
          <p:cNvSpPr>
            <a:spLocks noGrp="1"/>
          </p:cNvSpPr>
          <p:nvPr>
            <p:ph type="sldNum" sz="quarter" idx="12"/>
          </p:nvPr>
        </p:nvSpPr>
        <p:spPr/>
        <p:txBody>
          <a:bodyPr/>
          <a:lstStyle/>
          <a:p>
            <a:fld id="{FE7B3BDE-CFB5-47C5-91F3-93D313FE7719}" type="slidenum">
              <a:rPr lang="nb-NO" smtClean="0"/>
              <a:t>‹#›</a:t>
            </a:fld>
            <a:endParaRPr lang="nb-NO"/>
          </a:p>
        </p:txBody>
      </p:sp>
    </p:spTree>
    <p:extLst>
      <p:ext uri="{BB962C8B-B14F-4D97-AF65-F5344CB8AC3E}">
        <p14:creationId xmlns:p14="http://schemas.microsoft.com/office/powerpoint/2010/main" val="34218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4D462-9341-579B-AD94-2654B57E8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9FBEB7D5-8954-25FA-8EE3-34DACEE58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0348DB8-265E-85D5-BAC7-61142C0C0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69E414-F973-46E1-ABF3-86EAC7C9A0CA}" type="datetimeFigureOut">
              <a:rPr lang="nb-NO" smtClean="0"/>
              <a:t>18.08.2025</a:t>
            </a:fld>
            <a:endParaRPr lang="nb-NO"/>
          </a:p>
        </p:txBody>
      </p:sp>
      <p:sp>
        <p:nvSpPr>
          <p:cNvPr id="5" name="Footer Placeholder 4">
            <a:extLst>
              <a:ext uri="{FF2B5EF4-FFF2-40B4-BE49-F238E27FC236}">
                <a16:creationId xmlns:a16="http://schemas.microsoft.com/office/drawing/2014/main" id="{4C88E79B-0F25-1A11-40D0-81D7D3FFC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Slide Number Placeholder 5">
            <a:extLst>
              <a:ext uri="{FF2B5EF4-FFF2-40B4-BE49-F238E27FC236}">
                <a16:creationId xmlns:a16="http://schemas.microsoft.com/office/drawing/2014/main" id="{31B04690-D7F8-465E-98D7-68A33AF56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7B3BDE-CFB5-47C5-91F3-93D313FE7719}" type="slidenum">
              <a:rPr lang="nb-NO" smtClean="0"/>
              <a:t>‹#›</a:t>
            </a:fld>
            <a:endParaRPr lang="nb-NO"/>
          </a:p>
        </p:txBody>
      </p:sp>
    </p:spTree>
    <p:extLst>
      <p:ext uri="{BB962C8B-B14F-4D97-AF65-F5344CB8AC3E}">
        <p14:creationId xmlns:p14="http://schemas.microsoft.com/office/powerpoint/2010/main" val="304787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C:\var\folders\6c\5p5by8_52bg4p_m1w_4t5s000000gn\T\com.microsoft.Word\WebArchiveCopyPasteTempFiles\page1image1700441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C:\var\folders\6c\5p5by8_52bg4p_m1w_4t5s000000gn\T\com.microsoft.Word\WebArchiveCopyPasteTempFiles\page1image1700441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6BA8-D854-DADA-CCBC-1C0EA7A361AD}"/>
              </a:ext>
            </a:extLst>
          </p:cNvPr>
          <p:cNvSpPr>
            <a:spLocks noGrp="1"/>
          </p:cNvSpPr>
          <p:nvPr>
            <p:ph type="ctrTitle"/>
          </p:nvPr>
        </p:nvSpPr>
        <p:spPr>
          <a:xfrm>
            <a:off x="437322" y="2912165"/>
            <a:ext cx="9312164" cy="2424980"/>
          </a:xfrm>
          <a:solidFill>
            <a:schemeClr val="tx2">
              <a:lumMod val="90000"/>
              <a:lumOff val="10000"/>
            </a:schemeClr>
          </a:solidFill>
        </p:spPr>
        <p:txBody>
          <a:bodyPr>
            <a:normAutofit fontScale="90000"/>
          </a:bodyPr>
          <a:lstStyle/>
          <a:p>
            <a:pPr algn="l"/>
            <a:r>
              <a:rPr lang="nb-NO" dirty="0">
                <a:solidFill>
                  <a:srgbClr val="CC9900"/>
                </a:solidFill>
              </a:rPr>
              <a:t>Vårt Rotary i 2025. </a:t>
            </a:r>
            <a:br>
              <a:rPr lang="nb-NO" dirty="0">
                <a:solidFill>
                  <a:srgbClr val="CC9900"/>
                </a:solidFill>
              </a:rPr>
            </a:br>
            <a:r>
              <a:rPr lang="nb-NO" dirty="0">
                <a:solidFill>
                  <a:srgbClr val="CC9900"/>
                </a:solidFill>
              </a:rPr>
              <a:t>Perspektiver for dette </a:t>
            </a:r>
            <a:r>
              <a:rPr lang="nb-NO" dirty="0" err="1">
                <a:solidFill>
                  <a:srgbClr val="CC9900"/>
                </a:solidFill>
              </a:rPr>
              <a:t>rotaryåret</a:t>
            </a:r>
            <a:r>
              <a:rPr lang="nb-NO" dirty="0">
                <a:solidFill>
                  <a:srgbClr val="CC9900"/>
                </a:solidFill>
              </a:rPr>
              <a:t> </a:t>
            </a:r>
            <a:br>
              <a:rPr lang="nb-NO" dirty="0">
                <a:solidFill>
                  <a:srgbClr val="CC9900"/>
                </a:solidFill>
              </a:rPr>
            </a:br>
            <a:r>
              <a:rPr lang="nb-NO" dirty="0">
                <a:solidFill>
                  <a:srgbClr val="CC9900"/>
                </a:solidFill>
              </a:rPr>
              <a:t>i Stavanger RK</a:t>
            </a:r>
          </a:p>
        </p:txBody>
      </p:sp>
      <p:sp>
        <p:nvSpPr>
          <p:cNvPr id="3" name="Subtitle 2">
            <a:extLst>
              <a:ext uri="{FF2B5EF4-FFF2-40B4-BE49-F238E27FC236}">
                <a16:creationId xmlns:a16="http://schemas.microsoft.com/office/drawing/2014/main" id="{5927A7F3-AD51-8B90-E295-B3FDA77BFA93}"/>
              </a:ext>
            </a:extLst>
          </p:cNvPr>
          <p:cNvSpPr>
            <a:spLocks noGrp="1"/>
          </p:cNvSpPr>
          <p:nvPr>
            <p:ph type="subTitle" idx="1"/>
          </p:nvPr>
        </p:nvSpPr>
        <p:spPr>
          <a:xfrm>
            <a:off x="437322" y="5663896"/>
            <a:ext cx="7133255" cy="662951"/>
          </a:xfrm>
        </p:spPr>
        <p:txBody>
          <a:bodyPr>
            <a:normAutofit/>
          </a:bodyPr>
          <a:lstStyle/>
          <a:p>
            <a:pPr algn="l"/>
            <a:r>
              <a:rPr lang="nb-NO" dirty="0"/>
              <a:t>Inger Kari Nerheim, President 2025-2026</a:t>
            </a:r>
          </a:p>
        </p:txBody>
      </p:sp>
      <p:pic>
        <p:nvPicPr>
          <p:cNvPr id="5" name="Picture 4">
            <a:extLst>
              <a:ext uri="{FF2B5EF4-FFF2-40B4-BE49-F238E27FC236}">
                <a16:creationId xmlns:a16="http://schemas.microsoft.com/office/drawing/2014/main" id="{85B05600-46AB-C740-104E-6FDF6BD71485}"/>
              </a:ext>
            </a:extLst>
          </p:cNvPr>
          <p:cNvPicPr>
            <a:picLocks noChangeAspect="1"/>
          </p:cNvPicPr>
          <p:nvPr/>
        </p:nvPicPr>
        <p:blipFill>
          <a:blip r:embed="rId2"/>
          <a:srcRect t="63579" r="34007"/>
          <a:stretch>
            <a:fillRect/>
          </a:stretch>
        </p:blipFill>
        <p:spPr>
          <a:xfrm>
            <a:off x="9688319" y="6426843"/>
            <a:ext cx="1898374" cy="431406"/>
          </a:xfrm>
          <a:prstGeom prst="rect">
            <a:avLst/>
          </a:prstGeom>
        </p:spPr>
      </p:pic>
      <p:pic>
        <p:nvPicPr>
          <p:cNvPr id="6" name="Picture 5">
            <a:extLst>
              <a:ext uri="{FF2B5EF4-FFF2-40B4-BE49-F238E27FC236}">
                <a16:creationId xmlns:a16="http://schemas.microsoft.com/office/drawing/2014/main" id="{C887D942-DCF0-2C48-B4B4-EEE4CB6A7BFF}"/>
              </a:ext>
            </a:extLst>
          </p:cNvPr>
          <p:cNvPicPr>
            <a:picLocks noChangeAspect="1"/>
          </p:cNvPicPr>
          <p:nvPr/>
        </p:nvPicPr>
        <p:blipFill>
          <a:blip r:embed="rId3"/>
          <a:stretch>
            <a:fillRect/>
          </a:stretch>
        </p:blipFill>
        <p:spPr>
          <a:xfrm>
            <a:off x="6096000" y="215454"/>
            <a:ext cx="4392552" cy="1619753"/>
          </a:xfrm>
          <a:prstGeom prst="rect">
            <a:avLst/>
          </a:prstGeom>
        </p:spPr>
      </p:pic>
      <p:sp>
        <p:nvSpPr>
          <p:cNvPr id="7" name="TextBox 6">
            <a:extLst>
              <a:ext uri="{FF2B5EF4-FFF2-40B4-BE49-F238E27FC236}">
                <a16:creationId xmlns:a16="http://schemas.microsoft.com/office/drawing/2014/main" id="{BF6C30B6-6AAD-5468-CD49-7AF60B13F62B}"/>
              </a:ext>
            </a:extLst>
          </p:cNvPr>
          <p:cNvSpPr txBox="1"/>
          <p:nvPr/>
        </p:nvSpPr>
        <p:spPr>
          <a:xfrm>
            <a:off x="668740" y="531153"/>
            <a:ext cx="3971499" cy="523220"/>
          </a:xfrm>
          <a:prstGeom prst="rect">
            <a:avLst/>
          </a:prstGeom>
          <a:noFill/>
        </p:spPr>
        <p:txBody>
          <a:bodyPr wrap="square" rtlCol="0">
            <a:spAutoFit/>
          </a:bodyPr>
          <a:lstStyle/>
          <a:p>
            <a:r>
              <a:rPr lang="nb-NO" sz="2800" dirty="0">
                <a:solidFill>
                  <a:schemeClr val="tx2">
                    <a:lumMod val="75000"/>
                    <a:lumOff val="25000"/>
                  </a:schemeClr>
                </a:solidFill>
                <a:highlight>
                  <a:srgbClr val="CC9900"/>
                </a:highlight>
                <a:latin typeface="Arial Nova Light" panose="020B0304020202020204" pitchFamily="34" charset="0"/>
              </a:rPr>
              <a:t>“Service </a:t>
            </a:r>
            <a:r>
              <a:rPr lang="nb-NO" sz="2800" dirty="0" err="1">
                <a:solidFill>
                  <a:schemeClr val="tx2">
                    <a:lumMod val="75000"/>
                    <a:lumOff val="25000"/>
                  </a:schemeClr>
                </a:solidFill>
                <a:highlight>
                  <a:srgbClr val="CC9900"/>
                </a:highlight>
                <a:latin typeface="Arial Nova Light" panose="020B0304020202020204" pitchFamily="34" charset="0"/>
              </a:rPr>
              <a:t>Above</a:t>
            </a:r>
            <a:r>
              <a:rPr lang="nb-NO" sz="2800" dirty="0">
                <a:solidFill>
                  <a:schemeClr val="tx2">
                    <a:lumMod val="75000"/>
                    <a:lumOff val="25000"/>
                  </a:schemeClr>
                </a:solidFill>
                <a:highlight>
                  <a:srgbClr val="CC9900"/>
                </a:highlight>
                <a:latin typeface="Arial Nova Light" panose="020B0304020202020204" pitchFamily="34" charset="0"/>
              </a:rPr>
              <a:t> </a:t>
            </a:r>
            <a:r>
              <a:rPr lang="nb-NO" sz="2800" dirty="0" err="1">
                <a:solidFill>
                  <a:schemeClr val="tx2">
                    <a:lumMod val="75000"/>
                    <a:lumOff val="25000"/>
                  </a:schemeClr>
                </a:solidFill>
                <a:highlight>
                  <a:srgbClr val="CC9900"/>
                </a:highlight>
                <a:latin typeface="Arial Nova Light" panose="020B0304020202020204" pitchFamily="34" charset="0"/>
              </a:rPr>
              <a:t>Self</a:t>
            </a:r>
            <a:r>
              <a:rPr lang="nb-NO" sz="2800" dirty="0">
                <a:solidFill>
                  <a:schemeClr val="tx2">
                    <a:lumMod val="75000"/>
                    <a:lumOff val="25000"/>
                  </a:schemeClr>
                </a:solidFill>
                <a:highlight>
                  <a:srgbClr val="CC9900"/>
                </a:highlight>
                <a:latin typeface="Arial Nova Light" panose="020B0304020202020204" pitchFamily="34" charset="0"/>
              </a:rPr>
              <a:t>.”</a:t>
            </a:r>
          </a:p>
        </p:txBody>
      </p:sp>
    </p:spTree>
    <p:extLst>
      <p:ext uri="{BB962C8B-B14F-4D97-AF65-F5344CB8AC3E}">
        <p14:creationId xmlns:p14="http://schemas.microsoft.com/office/powerpoint/2010/main" val="85322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73750-EDEE-D1BD-D07A-700CCE3EE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25524-982A-0EFB-8264-B69C09A8B67B}"/>
              </a:ext>
            </a:extLst>
          </p:cNvPr>
          <p:cNvSpPr>
            <a:spLocks noGrp="1"/>
          </p:cNvSpPr>
          <p:nvPr>
            <p:ph type="title"/>
          </p:nvPr>
        </p:nvSpPr>
        <p:spPr>
          <a:xfrm>
            <a:off x="1948069" y="181572"/>
            <a:ext cx="9388226" cy="1325563"/>
          </a:xfrm>
          <a:solidFill>
            <a:srgbClr val="CC9900"/>
          </a:solidFill>
        </p:spPr>
        <p:txBody>
          <a:bodyPr/>
          <a:lstStyle/>
          <a:p>
            <a:r>
              <a:rPr lang="nb-NO" dirty="0">
                <a:solidFill>
                  <a:schemeClr val="accent1"/>
                </a:solidFill>
              </a:rPr>
              <a:t>Styret. Andre verv</a:t>
            </a:r>
            <a:endParaRPr lang="nb-NO" sz="1400" dirty="0">
              <a:solidFill>
                <a:schemeClr val="accent1"/>
              </a:solidFill>
            </a:endParaRPr>
          </a:p>
        </p:txBody>
      </p:sp>
      <p:sp>
        <p:nvSpPr>
          <p:cNvPr id="8" name="TextBox 7">
            <a:extLst>
              <a:ext uri="{FF2B5EF4-FFF2-40B4-BE49-F238E27FC236}">
                <a16:creationId xmlns:a16="http://schemas.microsoft.com/office/drawing/2014/main" id="{D41BD43A-F20C-2246-B84A-2A6DF56F5A11}"/>
              </a:ext>
            </a:extLst>
          </p:cNvPr>
          <p:cNvSpPr txBox="1"/>
          <p:nvPr/>
        </p:nvSpPr>
        <p:spPr>
          <a:xfrm>
            <a:off x="728869" y="1483512"/>
            <a:ext cx="10068339" cy="4832092"/>
          </a:xfrm>
          <a:prstGeom prst="rect">
            <a:avLst/>
          </a:prstGeom>
          <a:noFill/>
        </p:spPr>
        <p:txBody>
          <a:bodyPr wrap="square" rtlCol="0">
            <a:spAutoFit/>
          </a:bodyPr>
          <a:lstStyle/>
          <a:p>
            <a:pPr algn="l"/>
            <a:endParaRPr lang="nb-NO" sz="2000" b="0" i="0" u="none" strike="noStrike" baseline="0" dirty="0">
              <a:solidFill>
                <a:srgbClr val="000000"/>
              </a:solidFill>
              <a:latin typeface="Arial Nova" panose="020B0504020202020204" pitchFamily="34" charset="0"/>
            </a:endParaRPr>
          </a:p>
          <a:p>
            <a:r>
              <a:rPr lang="nb-NO" b="1" dirty="0"/>
              <a:t>STYRET </a:t>
            </a:r>
            <a:r>
              <a:rPr lang="nb-NO" dirty="0"/>
              <a:t>	</a:t>
            </a:r>
          </a:p>
          <a:p>
            <a:r>
              <a:rPr lang="nb-NO" dirty="0"/>
              <a:t>President 	Inger Kari Nerheim 	</a:t>
            </a:r>
          </a:p>
          <a:p>
            <a:r>
              <a:rPr lang="nb-NO" dirty="0"/>
              <a:t>Sekretær 	Vernon V S </a:t>
            </a:r>
            <a:r>
              <a:rPr lang="nb-NO" dirty="0" err="1"/>
              <a:t>Bonarjee</a:t>
            </a:r>
            <a:r>
              <a:rPr lang="nb-NO" dirty="0"/>
              <a:t> 	</a:t>
            </a:r>
          </a:p>
          <a:p>
            <a:r>
              <a:rPr lang="nb-NO" dirty="0"/>
              <a:t>Kasserer 		Erik </a:t>
            </a:r>
            <a:r>
              <a:rPr lang="nb-NO" dirty="0" err="1"/>
              <a:t>Håvarstein</a:t>
            </a:r>
            <a:r>
              <a:rPr lang="nb-NO" dirty="0"/>
              <a:t> 	</a:t>
            </a:r>
          </a:p>
          <a:p>
            <a:r>
              <a:rPr lang="nb-NO" dirty="0"/>
              <a:t>Innkommende president 	Petra H. Nordbø 	</a:t>
            </a:r>
          </a:p>
          <a:p>
            <a:r>
              <a:rPr lang="nb-NO" dirty="0" err="1"/>
              <a:t>Past</a:t>
            </a:r>
            <a:r>
              <a:rPr lang="nb-NO" dirty="0"/>
              <a:t> president 	Beathe-Jeanette Lunde 	</a:t>
            </a:r>
          </a:p>
          <a:p>
            <a:r>
              <a:rPr lang="nb-NO" dirty="0"/>
              <a:t>Styremedlem 	Ole Nordbø 	</a:t>
            </a:r>
          </a:p>
          <a:p>
            <a:r>
              <a:rPr lang="nb-NO" dirty="0"/>
              <a:t>Styremedlem 	Bente Madsen Bærheim </a:t>
            </a:r>
          </a:p>
          <a:p>
            <a:endParaRPr lang="nb-NO" dirty="0"/>
          </a:p>
          <a:p>
            <a:endParaRPr lang="nb-NO" dirty="0"/>
          </a:p>
          <a:p>
            <a:r>
              <a:rPr lang="nb-NO" b="1" dirty="0"/>
              <a:t>Andre verv</a:t>
            </a:r>
            <a:r>
              <a:rPr lang="nb-NO" dirty="0"/>
              <a:t>	</a:t>
            </a:r>
          </a:p>
          <a:p>
            <a:r>
              <a:rPr lang="nb-NO" dirty="0"/>
              <a:t>Revisor		Rolf Aarsheim </a:t>
            </a:r>
            <a:endParaRPr lang="nb-NO" b="1" dirty="0">
              <a:solidFill>
                <a:srgbClr val="212121"/>
              </a:solidFill>
              <a:latin typeface="Arial Nova" panose="020B0504020202020204" pitchFamily="34" charset="0"/>
            </a:endParaRPr>
          </a:p>
          <a:p>
            <a:r>
              <a:rPr lang="nb-NO" dirty="0">
                <a:solidFill>
                  <a:srgbClr val="212121"/>
                </a:solidFill>
                <a:latin typeface="Arial Nova" panose="020B0504020202020204" pitchFamily="34" charset="0"/>
              </a:rPr>
              <a:t>Ungdomskontakt	Peter Meyer</a:t>
            </a:r>
          </a:p>
          <a:p>
            <a:r>
              <a:rPr lang="nb-NO" dirty="0">
                <a:solidFill>
                  <a:srgbClr val="212121"/>
                </a:solidFill>
                <a:latin typeface="Arial Nova" panose="020B0504020202020204" pitchFamily="34" charset="0"/>
              </a:rPr>
              <a:t>CICO		</a:t>
            </a:r>
            <a:r>
              <a:rPr lang="nb-NO" dirty="0" err="1">
                <a:solidFill>
                  <a:srgbClr val="212121"/>
                </a:solidFill>
                <a:latin typeface="Arial Nova" panose="020B0504020202020204" pitchFamily="34" charset="0"/>
              </a:rPr>
              <a:t>Firoozeh</a:t>
            </a:r>
            <a:r>
              <a:rPr lang="nb-NO" dirty="0">
                <a:solidFill>
                  <a:srgbClr val="212121"/>
                </a:solidFill>
                <a:latin typeface="Arial Nova" panose="020B0504020202020204" pitchFamily="34" charset="0"/>
              </a:rPr>
              <a:t> Aase </a:t>
            </a:r>
            <a:r>
              <a:rPr lang="nb-NO" dirty="0"/>
              <a:t>	</a:t>
            </a:r>
          </a:p>
          <a:p>
            <a:r>
              <a:rPr lang="nb-NO" sz="1800" b="0" i="0" u="none" strike="noStrike" baseline="0" dirty="0">
                <a:solidFill>
                  <a:srgbClr val="212121"/>
                </a:solidFill>
                <a:latin typeface="Arial Nova" panose="020B0504020202020204" pitchFamily="34" charset="0"/>
              </a:rPr>
              <a:t>					</a:t>
            </a:r>
            <a:endParaRPr lang="nb-NO" sz="1800" b="0" i="0" u="none" strike="noStrike" baseline="0" dirty="0">
              <a:solidFill>
                <a:srgbClr val="000000"/>
              </a:solidFill>
              <a:latin typeface="Arial Nova" panose="020B0504020202020204" pitchFamily="34" charset="0"/>
            </a:endParaRPr>
          </a:p>
          <a:p>
            <a:r>
              <a:rPr lang="nb-NO" sz="1800" b="0" i="0" u="none" strike="noStrike" baseline="0" dirty="0">
                <a:solidFill>
                  <a:srgbClr val="212121"/>
                </a:solidFill>
                <a:latin typeface="Arial Nova" panose="020B0504020202020204" pitchFamily="34" charset="0"/>
              </a:rPr>
              <a:t>	</a:t>
            </a:r>
          </a:p>
        </p:txBody>
      </p:sp>
      <p:pic>
        <p:nvPicPr>
          <p:cNvPr id="4" name="Picture 3" descr="page1image17004416">
            <a:extLst>
              <a:ext uri="{FF2B5EF4-FFF2-40B4-BE49-F238E27FC236}">
                <a16:creationId xmlns:a16="http://schemas.microsoft.com/office/drawing/2014/main" id="{883FDB0B-87B9-12C3-D7E9-A1681689551C}"/>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81608" y="364135"/>
            <a:ext cx="12192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71FD3-EEB7-3BEF-3126-CD4985F888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27A65-61F5-6F14-B331-60182C5DB40C}"/>
              </a:ext>
            </a:extLst>
          </p:cNvPr>
          <p:cNvSpPr>
            <a:spLocks noGrp="1"/>
          </p:cNvSpPr>
          <p:nvPr>
            <p:ph type="title"/>
          </p:nvPr>
        </p:nvSpPr>
        <p:spPr>
          <a:xfrm>
            <a:off x="281608" y="157949"/>
            <a:ext cx="10515600" cy="1325563"/>
          </a:xfrm>
          <a:solidFill>
            <a:srgbClr val="CC9900"/>
          </a:solidFill>
        </p:spPr>
        <p:txBody>
          <a:bodyPr/>
          <a:lstStyle/>
          <a:p>
            <a:r>
              <a:rPr lang="nb-NO" dirty="0">
                <a:solidFill>
                  <a:schemeClr val="accent1"/>
                </a:solidFill>
              </a:rPr>
              <a:t>Rotasjonsprinsippet? Noen konsekvenser </a:t>
            </a:r>
            <a:endParaRPr lang="nb-NO" sz="1400" dirty="0">
              <a:solidFill>
                <a:schemeClr val="accent1"/>
              </a:solidFill>
            </a:endParaRPr>
          </a:p>
        </p:txBody>
      </p:sp>
      <p:sp>
        <p:nvSpPr>
          <p:cNvPr id="8" name="TextBox 7">
            <a:extLst>
              <a:ext uri="{FF2B5EF4-FFF2-40B4-BE49-F238E27FC236}">
                <a16:creationId xmlns:a16="http://schemas.microsoft.com/office/drawing/2014/main" id="{7B71801D-6B6C-B88D-F6CD-498A07904712}"/>
              </a:ext>
            </a:extLst>
          </p:cNvPr>
          <p:cNvSpPr txBox="1"/>
          <p:nvPr/>
        </p:nvSpPr>
        <p:spPr>
          <a:xfrm>
            <a:off x="728869" y="1483512"/>
            <a:ext cx="10068339" cy="954107"/>
          </a:xfrm>
          <a:prstGeom prst="rect">
            <a:avLst/>
          </a:prstGeom>
          <a:noFill/>
        </p:spPr>
        <p:txBody>
          <a:bodyPr wrap="square" rtlCol="0">
            <a:spAutoFit/>
          </a:bodyPr>
          <a:lstStyle/>
          <a:p>
            <a:pPr algn="l"/>
            <a:endParaRPr lang="nb-NO" sz="2000" b="0" i="0" u="none" strike="noStrike" baseline="0" dirty="0">
              <a:solidFill>
                <a:srgbClr val="000000"/>
              </a:solidFill>
              <a:latin typeface="Arial Nova" panose="020B0504020202020204" pitchFamily="34" charset="0"/>
            </a:endParaRPr>
          </a:p>
          <a:p>
            <a:r>
              <a:rPr lang="nb-NO" sz="1800" b="0" i="0" u="none" strike="noStrike" baseline="0" dirty="0">
                <a:solidFill>
                  <a:srgbClr val="212121"/>
                </a:solidFill>
                <a:latin typeface="Arial Nova" panose="020B0504020202020204" pitchFamily="34" charset="0"/>
              </a:rPr>
              <a:t>					</a:t>
            </a:r>
            <a:endParaRPr lang="nb-NO" sz="1800" b="0" i="0" u="none" strike="noStrike" baseline="0" dirty="0">
              <a:solidFill>
                <a:srgbClr val="000000"/>
              </a:solidFill>
              <a:latin typeface="Arial Nova" panose="020B0504020202020204" pitchFamily="34" charset="0"/>
            </a:endParaRPr>
          </a:p>
          <a:p>
            <a:r>
              <a:rPr lang="nb-NO" sz="1800" b="0" i="0" u="none" strike="noStrike" baseline="0" dirty="0">
                <a:solidFill>
                  <a:srgbClr val="212121"/>
                </a:solidFill>
                <a:latin typeface="Arial Nova" panose="020B0504020202020204" pitchFamily="34" charset="0"/>
              </a:rPr>
              <a:t>	</a:t>
            </a:r>
          </a:p>
        </p:txBody>
      </p:sp>
      <p:sp>
        <p:nvSpPr>
          <p:cNvPr id="3" name="TextBox 2">
            <a:extLst>
              <a:ext uri="{FF2B5EF4-FFF2-40B4-BE49-F238E27FC236}">
                <a16:creationId xmlns:a16="http://schemas.microsoft.com/office/drawing/2014/main" id="{DF94A13F-8F49-5F15-11DC-9BD83D659A4F}"/>
              </a:ext>
            </a:extLst>
          </p:cNvPr>
          <p:cNvSpPr txBox="1"/>
          <p:nvPr/>
        </p:nvSpPr>
        <p:spPr>
          <a:xfrm>
            <a:off x="505239" y="1419560"/>
            <a:ext cx="10068338" cy="5262979"/>
          </a:xfrm>
          <a:prstGeom prst="rect">
            <a:avLst/>
          </a:prstGeom>
          <a:noFill/>
        </p:spPr>
        <p:txBody>
          <a:bodyPr wrap="square" rtlCol="0">
            <a:spAutoFit/>
          </a:bodyPr>
          <a:lstStyle/>
          <a:p>
            <a:r>
              <a:rPr lang="nb-NO" sz="2400" dirty="0"/>
              <a:t>Hva gjør det den årlige roteringen med oss? Vi er en klubb med medlemmer i skiftende roller. Vi er samtidig en haug med relasjoner. Og de skifter også!  </a:t>
            </a:r>
          </a:p>
          <a:p>
            <a:r>
              <a:rPr lang="nb-NO" sz="2400" dirty="0"/>
              <a:t>Er de vennskap? De er i hvert fall mer enn bekjentskaper!</a:t>
            </a:r>
          </a:p>
          <a:p>
            <a:endParaRPr lang="nb-NO" sz="2400" dirty="0"/>
          </a:p>
          <a:p>
            <a:r>
              <a:rPr lang="nb-NO" sz="2400" b="1" dirty="0"/>
              <a:t>Den enkeltes posisjon </a:t>
            </a:r>
            <a:r>
              <a:rPr lang="nb-NO" sz="2400" dirty="0"/>
              <a:t>i fellesskapet er ny hvert eneste år. Vi blir bedre kjent med noen hvert år, blir tettere og nærere, men også av og til fjernere. Vi ser hverandre på nye måter. Relasjonene våre endres, respekt bygges, utvides. Blir det vennskap ut av det? Etter hvert?</a:t>
            </a:r>
          </a:p>
          <a:p>
            <a:endParaRPr lang="nb-NO" sz="2400" b="1" dirty="0"/>
          </a:p>
          <a:p>
            <a:r>
              <a:rPr lang="nb-NO" sz="2400" b="1" dirty="0"/>
              <a:t>Denne formen for gruppefellesskap i skiftende kombinasjoner betyr</a:t>
            </a:r>
            <a:r>
              <a:rPr lang="nb-NO" sz="2400" dirty="0"/>
              <a:t> noe spennende: </a:t>
            </a:r>
          </a:p>
          <a:p>
            <a:r>
              <a:rPr lang="nb-NO" sz="2400" dirty="0"/>
              <a:t>ulike prosesser er mer og mindre mulige de enkelte år, </a:t>
            </a:r>
            <a:r>
              <a:rPr lang="nb-NO" sz="2400" b="1" dirty="0"/>
              <a:t>innovasjoner</a:t>
            </a:r>
            <a:r>
              <a:rPr lang="nb-NO" sz="2400" dirty="0"/>
              <a:t> kan settes i gang, </a:t>
            </a:r>
            <a:r>
              <a:rPr lang="nb-NO" sz="2400" b="1" dirty="0"/>
              <a:t>ideer får ulikt vekstgrunnlag  </a:t>
            </a:r>
            <a:r>
              <a:rPr lang="nb-NO" sz="2400" dirty="0"/>
              <a:t>- kort sagt, vi har et stort </a:t>
            </a:r>
            <a:r>
              <a:rPr lang="nb-NO" sz="2400" b="1" dirty="0"/>
              <a:t>potensiale for å skape resultater, å bygge, å utvikle</a:t>
            </a:r>
            <a:r>
              <a:rPr lang="nb-NO" sz="2400" dirty="0"/>
              <a:t>.</a:t>
            </a:r>
          </a:p>
        </p:txBody>
      </p:sp>
      <p:pic>
        <p:nvPicPr>
          <p:cNvPr id="4" name="Picture 3" descr="page1image17004416">
            <a:extLst>
              <a:ext uri="{FF2B5EF4-FFF2-40B4-BE49-F238E27FC236}">
                <a16:creationId xmlns:a16="http://schemas.microsoft.com/office/drawing/2014/main" id="{36C8250C-8B45-6EB0-A682-49516A9942F8}"/>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0916738" y="125973"/>
            <a:ext cx="127526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34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5B660-1B5C-AB2E-9F94-BE86D9EE7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13520-A5C1-4862-BFBE-4B2FFF634FC8}"/>
              </a:ext>
            </a:extLst>
          </p:cNvPr>
          <p:cNvSpPr>
            <a:spLocks noGrp="1"/>
          </p:cNvSpPr>
          <p:nvPr>
            <p:ph type="title"/>
          </p:nvPr>
        </p:nvSpPr>
        <p:spPr>
          <a:xfrm>
            <a:off x="183107" y="252919"/>
            <a:ext cx="7781365" cy="1572706"/>
          </a:xfrm>
          <a:solidFill>
            <a:srgbClr val="CC9900"/>
          </a:solidFill>
        </p:spPr>
        <p:txBody>
          <a:bodyPr>
            <a:normAutofit/>
          </a:bodyPr>
          <a:lstStyle/>
          <a:p>
            <a:r>
              <a:rPr lang="nb-NO" dirty="0">
                <a:solidFill>
                  <a:schemeClr val="tx2">
                    <a:lumMod val="75000"/>
                    <a:lumOff val="25000"/>
                  </a:schemeClr>
                </a:solidFill>
              </a:rPr>
              <a:t>2025: Francesco </a:t>
            </a:r>
            <a:r>
              <a:rPr lang="nb-NO" dirty="0" err="1">
                <a:solidFill>
                  <a:schemeClr val="tx2">
                    <a:lumMod val="75000"/>
                    <a:lumOff val="25000"/>
                  </a:schemeClr>
                </a:solidFill>
              </a:rPr>
              <a:t>Arrezzo</a:t>
            </a:r>
            <a:r>
              <a:rPr lang="nb-NO" dirty="0">
                <a:solidFill>
                  <a:schemeClr val="tx2">
                    <a:lumMod val="75000"/>
                    <a:lumOff val="25000"/>
                  </a:schemeClr>
                </a:solidFill>
              </a:rPr>
              <a:t> ny president fra juli. </a:t>
            </a:r>
          </a:p>
        </p:txBody>
      </p:sp>
      <p:sp>
        <p:nvSpPr>
          <p:cNvPr id="3" name="Content Placeholder 2">
            <a:extLst>
              <a:ext uri="{FF2B5EF4-FFF2-40B4-BE49-F238E27FC236}">
                <a16:creationId xmlns:a16="http://schemas.microsoft.com/office/drawing/2014/main" id="{1E20A572-5BEA-B7E3-2BAF-2A8233544079}"/>
              </a:ext>
            </a:extLst>
          </p:cNvPr>
          <p:cNvSpPr>
            <a:spLocks noGrp="1"/>
          </p:cNvSpPr>
          <p:nvPr>
            <p:ph idx="1"/>
          </p:nvPr>
        </p:nvSpPr>
        <p:spPr>
          <a:xfrm>
            <a:off x="838200" y="2141537"/>
            <a:ext cx="7890546" cy="4351338"/>
          </a:xfrm>
        </p:spPr>
        <p:txBody>
          <a:bodyPr>
            <a:normAutofit fontScale="32500" lnSpcReduction="20000"/>
          </a:bodyPr>
          <a:lstStyle/>
          <a:p>
            <a:r>
              <a:rPr lang="nb-NO" sz="9000" b="1" dirty="0">
                <a:solidFill>
                  <a:schemeClr val="tx2">
                    <a:lumMod val="75000"/>
                    <a:lumOff val="25000"/>
                  </a:schemeClr>
                </a:solidFill>
              </a:rPr>
              <a:t>Forent for det gode </a:t>
            </a:r>
            <a:r>
              <a:rPr lang="nb-NO" sz="5800" dirty="0">
                <a:solidFill>
                  <a:schemeClr val="tx2">
                    <a:lumMod val="75000"/>
                    <a:lumOff val="25000"/>
                  </a:schemeClr>
                </a:solidFill>
              </a:rPr>
              <a:t>er hans motto.</a:t>
            </a:r>
          </a:p>
          <a:p>
            <a:r>
              <a:rPr lang="nb-NO" sz="5800" dirty="0">
                <a:solidFill>
                  <a:schemeClr val="tx2">
                    <a:lumMod val="75000"/>
                    <a:lumOff val="25000"/>
                  </a:schemeClr>
                </a:solidFill>
              </a:rPr>
              <a:t>Organisasjonen løfter fram mange saker, </a:t>
            </a:r>
            <a:r>
              <a:rPr lang="nb-NO" sz="5800" dirty="0" err="1">
                <a:solidFill>
                  <a:schemeClr val="tx2">
                    <a:lumMod val="75000"/>
                    <a:lumOff val="25000"/>
                  </a:schemeClr>
                </a:solidFill>
              </a:rPr>
              <a:t>bl.a</a:t>
            </a:r>
            <a:r>
              <a:rPr lang="nb-NO" sz="5800" dirty="0">
                <a:solidFill>
                  <a:schemeClr val="tx2">
                    <a:lumMod val="75000"/>
                    <a:lumOff val="25000"/>
                  </a:schemeClr>
                </a:solidFill>
              </a:rPr>
              <a:t> psykisk helse og barn og mødre. </a:t>
            </a:r>
          </a:p>
          <a:p>
            <a:r>
              <a:rPr lang="nb-NO" sz="5800" dirty="0" err="1">
                <a:solidFill>
                  <a:schemeClr val="tx2">
                    <a:lumMod val="75000"/>
                    <a:lumOff val="25000"/>
                  </a:schemeClr>
                </a:solidFill>
              </a:rPr>
              <a:t>Arrezzo</a:t>
            </a:r>
            <a:r>
              <a:rPr lang="nb-NO" sz="5800" dirty="0">
                <a:solidFill>
                  <a:schemeClr val="tx2">
                    <a:lumMod val="75000"/>
                    <a:lumOff val="25000"/>
                  </a:schemeClr>
                </a:solidFill>
              </a:rPr>
              <a:t> legger vekt på å bygge relasjoner og vennskap på klubbnivå. Vi må styrke hverandre i felles kamp for en bedre verden. Gjennom vennskapet i klubben skaper vi resultater!</a:t>
            </a:r>
          </a:p>
          <a:p>
            <a:endParaRPr lang="nb-NO" sz="5800" dirty="0">
              <a:solidFill>
                <a:schemeClr val="tx2">
                  <a:lumMod val="75000"/>
                  <a:lumOff val="25000"/>
                </a:schemeClr>
              </a:solidFill>
            </a:endParaRPr>
          </a:p>
          <a:p>
            <a:endParaRPr lang="nb-NO" sz="5800" dirty="0">
              <a:solidFill>
                <a:schemeClr val="tx2">
                  <a:lumMod val="75000"/>
                  <a:lumOff val="25000"/>
                </a:schemeClr>
              </a:solidFill>
            </a:endParaRPr>
          </a:p>
          <a:p>
            <a:r>
              <a:rPr lang="nb-NO" sz="5800" dirty="0">
                <a:solidFill>
                  <a:schemeClr val="tx2">
                    <a:lumMod val="75000"/>
                    <a:lumOff val="25000"/>
                  </a:schemeClr>
                </a:solidFill>
              </a:rPr>
              <a:t>Min versjon av dette mottoet er </a:t>
            </a:r>
            <a:br>
              <a:rPr lang="nb-NO" sz="5800" dirty="0">
                <a:solidFill>
                  <a:schemeClr val="tx2">
                    <a:lumMod val="75000"/>
                    <a:lumOff val="25000"/>
                  </a:schemeClr>
                </a:solidFill>
              </a:rPr>
            </a:br>
            <a:r>
              <a:rPr lang="nb-NO" sz="9000" b="1" dirty="0">
                <a:solidFill>
                  <a:schemeClr val="tx2">
                    <a:lumMod val="75000"/>
                    <a:lumOff val="25000"/>
                  </a:schemeClr>
                </a:solidFill>
              </a:rPr>
              <a:t>Vi løfter hverandre opp og frem! </a:t>
            </a:r>
          </a:p>
          <a:p>
            <a:r>
              <a:rPr lang="nb-NO" sz="5800" dirty="0">
                <a:solidFill>
                  <a:schemeClr val="tx2">
                    <a:lumMod val="75000"/>
                    <a:lumOff val="25000"/>
                  </a:schemeClr>
                </a:solidFill>
              </a:rPr>
              <a:t>I alt vi gjør: relasjonen er ikke det viktige, det er ikke derfor vi kommer sammen: MEN</a:t>
            </a:r>
          </a:p>
          <a:p>
            <a:r>
              <a:rPr lang="nb-NO" sz="5800" dirty="0">
                <a:solidFill>
                  <a:schemeClr val="tx2">
                    <a:lumMod val="75000"/>
                    <a:lumOff val="25000"/>
                  </a:schemeClr>
                </a:solidFill>
              </a:rPr>
              <a:t>Vi vil utrette noe, og vi skal få det til, sammen. </a:t>
            </a:r>
          </a:p>
          <a:p>
            <a:pPr marL="0" indent="0">
              <a:buNone/>
            </a:pPr>
            <a:endParaRPr lang="nb-NO" dirty="0">
              <a:solidFill>
                <a:schemeClr val="tx2">
                  <a:lumMod val="75000"/>
                  <a:lumOff val="25000"/>
                </a:schemeClr>
              </a:solidFill>
            </a:endParaRPr>
          </a:p>
          <a:p>
            <a:pPr marL="0" indent="0">
              <a:buNone/>
            </a:pPr>
            <a:endParaRPr lang="nb-NO" dirty="0">
              <a:solidFill>
                <a:schemeClr val="tx2">
                  <a:lumMod val="75000"/>
                  <a:lumOff val="25000"/>
                </a:schemeClr>
              </a:solidFill>
            </a:endParaRPr>
          </a:p>
        </p:txBody>
      </p:sp>
      <p:pic>
        <p:nvPicPr>
          <p:cNvPr id="4" name="Picture 3">
            <a:extLst>
              <a:ext uri="{FF2B5EF4-FFF2-40B4-BE49-F238E27FC236}">
                <a16:creationId xmlns:a16="http://schemas.microsoft.com/office/drawing/2014/main" id="{7EB8D65A-420E-76B2-2990-5BED039972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8746" y="0"/>
            <a:ext cx="2359356" cy="2322777"/>
          </a:xfrm>
          <a:prstGeom prst="rect">
            <a:avLst/>
          </a:prstGeom>
        </p:spPr>
      </p:pic>
    </p:spTree>
    <p:extLst>
      <p:ext uri="{BB962C8B-B14F-4D97-AF65-F5344CB8AC3E}">
        <p14:creationId xmlns:p14="http://schemas.microsoft.com/office/powerpoint/2010/main" val="382431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604FE-2528-71C9-2FFF-757E60D02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80026-6B38-EA69-059F-A7CEDA170FAD}"/>
              </a:ext>
            </a:extLst>
          </p:cNvPr>
          <p:cNvSpPr>
            <a:spLocks noGrp="1"/>
          </p:cNvSpPr>
          <p:nvPr>
            <p:ph type="title"/>
          </p:nvPr>
        </p:nvSpPr>
        <p:spPr>
          <a:xfrm>
            <a:off x="838200" y="252919"/>
            <a:ext cx="7781365" cy="1572706"/>
          </a:xfrm>
          <a:solidFill>
            <a:srgbClr val="CC9900"/>
          </a:solidFill>
        </p:spPr>
        <p:txBody>
          <a:bodyPr>
            <a:normAutofit/>
          </a:bodyPr>
          <a:lstStyle/>
          <a:p>
            <a:r>
              <a:rPr lang="nb-NO" dirty="0">
                <a:solidFill>
                  <a:schemeClr val="tx2">
                    <a:lumMod val="75000"/>
                    <a:lumOff val="25000"/>
                  </a:schemeClr>
                </a:solidFill>
              </a:rPr>
              <a:t>2025 og 2026: Stavanger Rotary Klubb og det internasjonale RI</a:t>
            </a:r>
          </a:p>
        </p:txBody>
      </p:sp>
      <p:sp>
        <p:nvSpPr>
          <p:cNvPr id="3" name="Content Placeholder 2">
            <a:extLst>
              <a:ext uri="{FF2B5EF4-FFF2-40B4-BE49-F238E27FC236}">
                <a16:creationId xmlns:a16="http://schemas.microsoft.com/office/drawing/2014/main" id="{465629E9-70B7-57C6-28C8-697FAA3B18A3}"/>
              </a:ext>
            </a:extLst>
          </p:cNvPr>
          <p:cNvSpPr>
            <a:spLocks noGrp="1"/>
          </p:cNvSpPr>
          <p:nvPr>
            <p:ph idx="1"/>
          </p:nvPr>
        </p:nvSpPr>
        <p:spPr>
          <a:xfrm>
            <a:off x="838200" y="2407351"/>
            <a:ext cx="7540256" cy="4351338"/>
          </a:xfrm>
        </p:spPr>
        <p:txBody>
          <a:bodyPr>
            <a:normAutofit/>
          </a:bodyPr>
          <a:lstStyle/>
          <a:p>
            <a:r>
              <a:rPr lang="nb-NO" dirty="0">
                <a:solidFill>
                  <a:schemeClr val="tx2">
                    <a:lumMod val="75000"/>
                    <a:lumOff val="25000"/>
                  </a:schemeClr>
                </a:solidFill>
              </a:rPr>
              <a:t>Vi skal arbeide for å utvikle vår egenart inn i det nye 100-året. </a:t>
            </a:r>
          </a:p>
          <a:p>
            <a:r>
              <a:rPr lang="nb-NO" dirty="0">
                <a:solidFill>
                  <a:schemeClr val="tx2">
                    <a:lumMod val="75000"/>
                    <a:lumOff val="25000"/>
                  </a:schemeClr>
                </a:solidFill>
              </a:rPr>
              <a:t>Vi skal se på vår egen drift og hovedorganisasjonen med et kritisk blikk. </a:t>
            </a:r>
          </a:p>
          <a:p>
            <a:r>
              <a:rPr lang="nb-NO" dirty="0">
                <a:solidFill>
                  <a:schemeClr val="tx2">
                    <a:lumMod val="75000"/>
                    <a:lumOff val="25000"/>
                  </a:schemeClr>
                </a:solidFill>
              </a:rPr>
              <a:t>Er det internasjonale opplegget -  med mange lønnede medarbeidere og en mengde rådgivere i organisasjonsarbeid og prosjektarbeid  - noe som bygger på Rotarys verdier? </a:t>
            </a:r>
          </a:p>
        </p:txBody>
      </p:sp>
      <p:pic>
        <p:nvPicPr>
          <p:cNvPr id="8" name="Picture 7">
            <a:extLst>
              <a:ext uri="{FF2B5EF4-FFF2-40B4-BE49-F238E27FC236}">
                <a16:creationId xmlns:a16="http://schemas.microsoft.com/office/drawing/2014/main" id="{FDEA7D70-341C-C4E7-6CDB-C26D60019C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6012" y="447810"/>
            <a:ext cx="1396105" cy="1377815"/>
          </a:xfrm>
          <a:prstGeom prst="rect">
            <a:avLst/>
          </a:prstGeom>
        </p:spPr>
      </p:pic>
    </p:spTree>
    <p:extLst>
      <p:ext uri="{BB962C8B-B14F-4D97-AF65-F5344CB8AC3E}">
        <p14:creationId xmlns:p14="http://schemas.microsoft.com/office/powerpoint/2010/main" val="208894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B5E8-5BE2-0633-81C1-F0CA50006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397D0-0C50-506C-E74D-865D131A5D75}"/>
              </a:ext>
            </a:extLst>
          </p:cNvPr>
          <p:cNvSpPr>
            <a:spLocks noGrp="1"/>
          </p:cNvSpPr>
          <p:nvPr>
            <p:ph type="title"/>
          </p:nvPr>
        </p:nvSpPr>
        <p:spPr>
          <a:xfrm>
            <a:off x="201706" y="259872"/>
            <a:ext cx="8049223" cy="1561742"/>
          </a:xfrm>
          <a:solidFill>
            <a:srgbClr val="CC9900"/>
          </a:solidFill>
        </p:spPr>
        <p:txBody>
          <a:bodyPr>
            <a:normAutofit fontScale="90000"/>
          </a:bodyPr>
          <a:lstStyle/>
          <a:p>
            <a:br>
              <a:rPr lang="nb-NO" dirty="0">
                <a:solidFill>
                  <a:schemeClr val="tx2">
                    <a:lumMod val="75000"/>
                    <a:lumOff val="25000"/>
                  </a:schemeClr>
                </a:solidFill>
              </a:rPr>
            </a:br>
            <a:r>
              <a:rPr lang="nb-NO" dirty="0">
                <a:solidFill>
                  <a:schemeClr val="tx2">
                    <a:lumMod val="75000"/>
                    <a:lumOff val="25000"/>
                  </a:schemeClr>
                </a:solidFill>
              </a:rPr>
              <a:t>Fremtidige perspektiver– fortsett som vi stevner! Stø kurs – full fart!</a:t>
            </a:r>
            <a:br>
              <a:rPr lang="nb-NO" dirty="0">
                <a:solidFill>
                  <a:schemeClr val="tx2">
                    <a:lumMod val="75000"/>
                    <a:lumOff val="25000"/>
                  </a:schemeClr>
                </a:solidFill>
              </a:rPr>
            </a:br>
            <a:endParaRPr lang="nb-NO"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0F07FEAA-2130-2374-CD1D-F8593C1720B4}"/>
              </a:ext>
            </a:extLst>
          </p:cNvPr>
          <p:cNvSpPr>
            <a:spLocks noGrp="1"/>
          </p:cNvSpPr>
          <p:nvPr>
            <p:ph idx="1"/>
          </p:nvPr>
        </p:nvSpPr>
        <p:spPr>
          <a:xfrm>
            <a:off x="838199" y="2073349"/>
            <a:ext cx="9070075" cy="4078211"/>
          </a:xfrm>
          <a:solidFill>
            <a:srgbClr val="002060"/>
          </a:solidFill>
          <a:ln>
            <a:solidFill>
              <a:schemeClr val="accent1">
                <a:lumMod val="75000"/>
              </a:schemeClr>
            </a:solidFill>
          </a:ln>
        </p:spPr>
        <p:txBody>
          <a:bodyPr>
            <a:normAutofit fontScale="92500" lnSpcReduction="10000"/>
          </a:bodyPr>
          <a:lstStyle/>
          <a:p>
            <a:r>
              <a:rPr lang="nb-NO" sz="3900" dirty="0">
                <a:solidFill>
                  <a:srgbClr val="CC9900"/>
                </a:solidFill>
              </a:rPr>
              <a:t>Videre prosjektarbeid er under behandling i komiteene. VIKTIG både lokalt og internasjonalt.</a:t>
            </a:r>
          </a:p>
          <a:p>
            <a:r>
              <a:rPr lang="nb-NO" sz="3900" dirty="0">
                <a:solidFill>
                  <a:srgbClr val="CC9900"/>
                </a:solidFill>
              </a:rPr>
              <a:t>en langsiktig plan skal diskuteres i medlemsmøte  og styret. </a:t>
            </a:r>
          </a:p>
          <a:p>
            <a:r>
              <a:rPr lang="nb-NO" sz="3900" dirty="0">
                <a:solidFill>
                  <a:srgbClr val="CC9900"/>
                </a:solidFill>
              </a:rPr>
              <a:t>Vi ønsker å gi mottakere og samarbeidspartnere forutsigbarhet. </a:t>
            </a:r>
          </a:p>
          <a:p>
            <a:r>
              <a:rPr lang="nb-NO" sz="3900" dirty="0">
                <a:solidFill>
                  <a:srgbClr val="CC9900"/>
                </a:solidFill>
              </a:rPr>
              <a:t>Hjelp til selvhjelp er høyt prioritet.</a:t>
            </a:r>
          </a:p>
          <a:p>
            <a:endParaRPr lang="nb-NO" sz="4000" dirty="0">
              <a:solidFill>
                <a:schemeClr val="tx2">
                  <a:lumMod val="75000"/>
                  <a:lumOff val="25000"/>
                </a:schemeClr>
              </a:solidFill>
            </a:endParaRPr>
          </a:p>
          <a:p>
            <a:endParaRPr lang="nb-NO" sz="4000" dirty="0">
              <a:solidFill>
                <a:schemeClr val="tx2">
                  <a:lumMod val="75000"/>
                  <a:lumOff val="25000"/>
                </a:schemeClr>
              </a:solidFill>
            </a:endParaRPr>
          </a:p>
          <a:p>
            <a:endParaRPr lang="nb-NO" sz="3800" dirty="0">
              <a:solidFill>
                <a:schemeClr val="tx2">
                  <a:lumMod val="75000"/>
                  <a:lumOff val="25000"/>
                </a:schemeClr>
              </a:solidFill>
            </a:endParaRPr>
          </a:p>
          <a:p>
            <a:pPr marL="0" indent="0">
              <a:buNone/>
            </a:pPr>
            <a:endParaRPr lang="nb-NO" sz="3800" dirty="0">
              <a:solidFill>
                <a:schemeClr val="tx2">
                  <a:lumMod val="75000"/>
                  <a:lumOff val="25000"/>
                </a:schemeClr>
              </a:solidFill>
            </a:endParaRPr>
          </a:p>
          <a:p>
            <a:endParaRPr lang="nb-NO" dirty="0">
              <a:solidFill>
                <a:schemeClr val="tx2">
                  <a:lumMod val="75000"/>
                  <a:lumOff val="25000"/>
                </a:schemeClr>
              </a:solidFill>
            </a:endParaRPr>
          </a:p>
          <a:p>
            <a:endParaRPr lang="nb-NO" dirty="0">
              <a:solidFill>
                <a:schemeClr val="tx2">
                  <a:lumMod val="75000"/>
                  <a:lumOff val="25000"/>
                </a:schemeClr>
              </a:solidFill>
            </a:endParaRPr>
          </a:p>
        </p:txBody>
      </p:sp>
      <p:sp>
        <p:nvSpPr>
          <p:cNvPr id="6" name="TextBox 5">
            <a:extLst>
              <a:ext uri="{FF2B5EF4-FFF2-40B4-BE49-F238E27FC236}">
                <a16:creationId xmlns:a16="http://schemas.microsoft.com/office/drawing/2014/main" id="{AC27B0E5-68CD-1ADA-8028-F8A4A909BC07}"/>
              </a:ext>
            </a:extLst>
          </p:cNvPr>
          <p:cNvSpPr txBox="1"/>
          <p:nvPr/>
        </p:nvSpPr>
        <p:spPr>
          <a:xfrm>
            <a:off x="201706" y="1452282"/>
            <a:ext cx="184731" cy="369332"/>
          </a:xfrm>
          <a:prstGeom prst="rect">
            <a:avLst/>
          </a:prstGeom>
          <a:noFill/>
        </p:spPr>
        <p:txBody>
          <a:bodyPr wrap="none" rtlCol="0">
            <a:spAutoFit/>
          </a:bodyPr>
          <a:lstStyle/>
          <a:p>
            <a:endParaRPr lang="nb-NO" dirty="0"/>
          </a:p>
        </p:txBody>
      </p:sp>
      <p:pic>
        <p:nvPicPr>
          <p:cNvPr id="4" name="Picture 3">
            <a:extLst>
              <a:ext uri="{FF2B5EF4-FFF2-40B4-BE49-F238E27FC236}">
                <a16:creationId xmlns:a16="http://schemas.microsoft.com/office/drawing/2014/main" id="{9EF0EF62-5F77-BC3E-F694-B5BA2BB2E2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9254" y="423572"/>
            <a:ext cx="1398041" cy="1376366"/>
          </a:xfrm>
          <a:prstGeom prst="rect">
            <a:avLst/>
          </a:prstGeom>
        </p:spPr>
      </p:pic>
    </p:spTree>
    <p:extLst>
      <p:ext uri="{BB962C8B-B14F-4D97-AF65-F5344CB8AC3E}">
        <p14:creationId xmlns:p14="http://schemas.microsoft.com/office/powerpoint/2010/main" val="385080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CEB2AD-6B38-DE3C-801C-89F07AA7B8F5}"/>
              </a:ext>
            </a:extLst>
          </p:cNvPr>
          <p:cNvSpPr>
            <a:spLocks noGrp="1"/>
          </p:cNvSpPr>
          <p:nvPr>
            <p:ph idx="1"/>
          </p:nvPr>
        </p:nvSpPr>
        <p:spPr>
          <a:xfrm>
            <a:off x="180792" y="1840138"/>
            <a:ext cx="7446465" cy="4930775"/>
          </a:xfrm>
        </p:spPr>
        <p:txBody>
          <a:bodyPr>
            <a:normAutofit fontScale="77500" lnSpcReduction="20000"/>
          </a:bodyPr>
          <a:lstStyle/>
          <a:p>
            <a:pPr marL="0" marR="0" lvl="0" indent="0" rtl="0" hangingPunct="0">
              <a:lnSpc>
                <a:spcPct val="100000"/>
              </a:lnSpc>
              <a:spcBef>
                <a:spcPts val="0"/>
              </a:spcBef>
              <a:spcAft>
                <a:spcPts val="0"/>
              </a:spcAft>
              <a:buNone/>
              <a:tabLst/>
            </a:pPr>
            <a:r>
              <a:rPr lang="nb-NO" sz="3500" dirty="0">
                <a:solidFill>
                  <a:srgbClr val="0070C0"/>
                </a:solidFill>
                <a:latin typeface="Arial" pitchFamily="18"/>
                <a:ea typeface="Arial Unicode MS" pitchFamily="2"/>
                <a:cs typeface="Arial Unicode MS" pitchFamily="2"/>
              </a:rPr>
              <a:t>I Thailand er det 3 klubber, i USA 7, i Europa 2.</a:t>
            </a:r>
          </a:p>
          <a:p>
            <a:pPr marL="0" marR="0" lvl="0" indent="0" rtl="0" hangingPunct="0">
              <a:lnSpc>
                <a:spcPct val="100000"/>
              </a:lnSpc>
              <a:spcBef>
                <a:spcPts val="0"/>
              </a:spcBef>
              <a:spcAft>
                <a:spcPts val="0"/>
              </a:spcAft>
              <a:buNone/>
              <a:tabLst/>
            </a:pPr>
            <a:endParaRPr lang="nb-NO" sz="3500" b="0" i="0" u="none" strike="noStrike" kern="1200" dirty="0">
              <a:ln>
                <a:noFill/>
              </a:ln>
              <a:solidFill>
                <a:srgbClr val="0070C0"/>
              </a:solidFill>
              <a:latin typeface="Arial" pitchFamily="18"/>
              <a:ea typeface="Arial Unicode MS" pitchFamily="2"/>
              <a:cs typeface="Arial Unicode MS" pitchFamily="2"/>
            </a:endParaRPr>
          </a:p>
          <a:p>
            <a:pPr marL="0" lvl="0" indent="0" hangingPunct="0">
              <a:buNone/>
            </a:pPr>
            <a:r>
              <a:rPr lang="nb-NO" sz="3500" dirty="0">
                <a:solidFill>
                  <a:srgbClr val="0070C0"/>
                </a:solidFill>
                <a:latin typeface="Arial" pitchFamily="18"/>
                <a:ea typeface="Arial Unicode MS" pitchFamily="2"/>
                <a:cs typeface="Arial Unicode MS" pitchFamily="2"/>
              </a:rPr>
              <a:t>I 2024 bidro </a:t>
            </a:r>
            <a:r>
              <a:rPr lang="nb-NO" sz="3500" b="0" i="0" u="none" strike="noStrike" kern="1200" dirty="0">
                <a:ln>
                  <a:noFill/>
                </a:ln>
                <a:solidFill>
                  <a:srgbClr val="0070C0"/>
                </a:solidFill>
                <a:latin typeface="Arial" pitchFamily="18"/>
                <a:ea typeface="Arial Unicode MS" pitchFamily="2"/>
                <a:cs typeface="Arial Unicode MS" pitchFamily="2"/>
              </a:rPr>
              <a:t>Stavanger RK </a:t>
            </a:r>
            <a:r>
              <a:rPr lang="nb-NO" sz="3500" dirty="0">
                <a:solidFill>
                  <a:srgbClr val="0070C0"/>
                </a:solidFill>
                <a:latin typeface="Arial" pitchFamily="18"/>
                <a:ea typeface="Arial Unicode MS" pitchFamily="2"/>
                <a:cs typeface="Arial Unicode MS" pitchFamily="2"/>
              </a:rPr>
              <a:t>m</a:t>
            </a:r>
            <a:r>
              <a:rPr lang="nb-NO" sz="3500" b="0" i="0" u="none" strike="noStrike" kern="1200" dirty="0">
                <a:ln>
                  <a:noFill/>
                </a:ln>
                <a:solidFill>
                  <a:srgbClr val="0070C0"/>
                </a:solidFill>
                <a:latin typeface="Arial" pitchFamily="18"/>
                <a:ea typeface="Arial Unicode MS" pitchFamily="2"/>
                <a:cs typeface="Arial Unicode MS" pitchFamily="2"/>
              </a:rPr>
              <a:t>ed 95 000</a:t>
            </a:r>
            <a:r>
              <a:rPr lang="nb-NO" sz="3500" b="0" i="0" u="none" strike="noStrike" kern="1200" dirty="0">
                <a:ln>
                  <a:noFill/>
                </a:ln>
                <a:solidFill>
                  <a:srgbClr val="0070C0"/>
                </a:solidFill>
                <a:latin typeface="Arial" pitchFamily="34"/>
                <a:ea typeface="Arial Unicode MS" pitchFamily="2"/>
                <a:cs typeface="Arial Unicode MS" pitchFamily="2"/>
              </a:rPr>
              <a:t> NOK i støtte til 27 fadderbarn. </a:t>
            </a:r>
          </a:p>
          <a:p>
            <a:pPr marL="0" indent="0" hangingPunct="0">
              <a:buNone/>
            </a:pPr>
            <a:r>
              <a:rPr lang="nb-NO" sz="3500" dirty="0">
                <a:solidFill>
                  <a:srgbClr val="0070C0"/>
                </a:solidFill>
                <a:latin typeface="Arial" pitchFamily="34"/>
                <a:ea typeface="Arial Unicode MS" pitchFamily="2"/>
                <a:cs typeface="Arial Unicode MS" pitchFamily="2"/>
              </a:rPr>
              <a:t>Klubben har 17 sponsorer, herav 4 eksterne. Skolen har som mål å skaffe ALLE elevene fadder. I dag er det 85% som har dekket sin plass. 100% er innen rekkevidde! </a:t>
            </a:r>
          </a:p>
          <a:p>
            <a:pPr marL="0" lvl="0" indent="0" hangingPunct="0">
              <a:buNone/>
            </a:pPr>
            <a:endParaRPr lang="nb-NO" sz="3500" b="0" i="0" u="none" strike="noStrike" kern="1200" dirty="0">
              <a:ln>
                <a:noFill/>
              </a:ln>
              <a:solidFill>
                <a:srgbClr val="0070C0"/>
              </a:solidFill>
              <a:latin typeface="Arial" pitchFamily="34"/>
              <a:ea typeface="Arial Unicode MS" pitchFamily="2"/>
              <a:cs typeface="Arial Unicode MS" pitchFamily="2"/>
            </a:endParaRPr>
          </a:p>
          <a:p>
            <a:pPr marL="0" lvl="0" indent="0" hangingPunct="0">
              <a:spcBef>
                <a:spcPts val="0"/>
              </a:spcBef>
              <a:buNone/>
            </a:pPr>
            <a:r>
              <a:rPr lang="nb-NO" sz="3500" b="0" i="0" u="none" strike="noStrike" kern="1200" dirty="0">
                <a:ln>
                  <a:noFill/>
                </a:ln>
                <a:solidFill>
                  <a:srgbClr val="0070C0"/>
                </a:solidFill>
                <a:latin typeface="Arial" pitchFamily="34"/>
                <a:ea typeface="Arial Unicode MS" pitchFamily="2"/>
                <a:cs typeface="Arial Unicode MS" pitchFamily="2"/>
              </a:rPr>
              <a:t>SRK har over årene prosjektfinansiert et klasserom, </a:t>
            </a:r>
          </a:p>
          <a:p>
            <a:pPr marL="0" lvl="0" indent="0" hangingPunct="0">
              <a:spcBef>
                <a:spcPts val="0"/>
              </a:spcBef>
              <a:buNone/>
            </a:pPr>
            <a:r>
              <a:rPr lang="nb-NO" sz="3500" b="0" i="0" u="none" strike="noStrike" kern="1200" dirty="0">
                <a:ln>
                  <a:noFill/>
                </a:ln>
                <a:solidFill>
                  <a:srgbClr val="0070C0"/>
                </a:solidFill>
                <a:latin typeface="Arial" pitchFamily="34"/>
                <a:ea typeface="Arial Unicode MS" pitchFamily="2"/>
                <a:cs typeface="Arial Unicode MS" pitchFamily="2"/>
              </a:rPr>
              <a:t>kjøpt buss til skoletransport og bidratt med helsehjelp til familiene. </a:t>
            </a:r>
          </a:p>
          <a:p>
            <a:pPr marL="0" marR="0" lvl="0" indent="0" rtl="0" hangingPunct="0">
              <a:lnSpc>
                <a:spcPct val="100000"/>
              </a:lnSpc>
              <a:spcBef>
                <a:spcPts val="0"/>
              </a:spcBef>
              <a:spcAft>
                <a:spcPts val="0"/>
              </a:spcAft>
              <a:buNone/>
              <a:tabLst/>
            </a:pPr>
            <a:endParaRPr lang="nb-NO" dirty="0">
              <a:solidFill>
                <a:srgbClr val="0070C0"/>
              </a:solidFill>
              <a:latin typeface="Arial" pitchFamily="34"/>
              <a:ea typeface="Arial Unicode MS" pitchFamily="2"/>
              <a:cs typeface="Arial Unicode MS" pitchFamily="2"/>
            </a:endParaRPr>
          </a:p>
        </p:txBody>
      </p:sp>
      <p:sp>
        <p:nvSpPr>
          <p:cNvPr id="6" name="Title 1">
            <a:extLst>
              <a:ext uri="{FF2B5EF4-FFF2-40B4-BE49-F238E27FC236}">
                <a16:creationId xmlns:a16="http://schemas.microsoft.com/office/drawing/2014/main" id="{52DE252D-83C2-8920-D35E-DE3DC178C446}"/>
              </a:ext>
            </a:extLst>
          </p:cNvPr>
          <p:cNvSpPr>
            <a:spLocks noGrp="1"/>
          </p:cNvSpPr>
          <p:nvPr>
            <p:ph type="title"/>
          </p:nvPr>
        </p:nvSpPr>
        <p:spPr>
          <a:xfrm>
            <a:off x="119743" y="176439"/>
            <a:ext cx="8605520" cy="1325563"/>
          </a:xfrm>
          <a:solidFill>
            <a:srgbClr val="CC9900"/>
          </a:solidFill>
        </p:spPr>
        <p:txBody>
          <a:bodyPr/>
          <a:lstStyle/>
          <a:p>
            <a:r>
              <a:rPr lang="nb-NO" dirty="0">
                <a:solidFill>
                  <a:schemeClr val="tx2">
                    <a:lumMod val="75000"/>
                    <a:lumOff val="25000"/>
                  </a:schemeClr>
                </a:solidFill>
              </a:rPr>
              <a:t>The </a:t>
            </a:r>
            <a:r>
              <a:rPr lang="nb-NO" dirty="0" err="1">
                <a:solidFill>
                  <a:schemeClr val="tx2">
                    <a:lumMod val="75000"/>
                    <a:lumOff val="25000"/>
                  </a:schemeClr>
                </a:solidFill>
              </a:rPr>
              <a:t>Cambodia</a:t>
            </a:r>
            <a:r>
              <a:rPr lang="nb-NO" dirty="0">
                <a:solidFill>
                  <a:schemeClr val="tx2">
                    <a:lumMod val="75000"/>
                    <a:lumOff val="25000"/>
                  </a:schemeClr>
                </a:solidFill>
              </a:rPr>
              <a:t> Academy </a:t>
            </a:r>
            <a:r>
              <a:rPr lang="nb-NO" dirty="0">
                <a:solidFill>
                  <a:schemeClr val="tx2">
                    <a:lumMod val="90000"/>
                    <a:lumOff val="10000"/>
                  </a:schemeClr>
                </a:solidFill>
              </a:rPr>
              <a:t>er et </a:t>
            </a:r>
            <a:br>
              <a:rPr lang="nb-NO" dirty="0">
                <a:solidFill>
                  <a:schemeClr val="tx2">
                    <a:lumMod val="90000"/>
                    <a:lumOff val="10000"/>
                  </a:schemeClr>
                </a:solidFill>
              </a:rPr>
            </a:br>
            <a:r>
              <a:rPr lang="nb-NO" dirty="0">
                <a:solidFill>
                  <a:schemeClr val="tx2">
                    <a:lumMod val="90000"/>
                    <a:lumOff val="10000"/>
                  </a:schemeClr>
                </a:solidFill>
              </a:rPr>
              <a:t>samarbeid mellom 12 Rotary-klubber</a:t>
            </a:r>
          </a:p>
        </p:txBody>
      </p:sp>
      <p:pic>
        <p:nvPicPr>
          <p:cNvPr id="2" name="Picture 1">
            <a:extLst>
              <a:ext uri="{FF2B5EF4-FFF2-40B4-BE49-F238E27FC236}">
                <a16:creationId xmlns:a16="http://schemas.microsoft.com/office/drawing/2014/main" id="{7FBB45F7-2438-800D-F735-0924A832F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2977" y="379639"/>
            <a:ext cx="3346994" cy="1237595"/>
          </a:xfrm>
          <a:prstGeom prst="rect">
            <a:avLst/>
          </a:prstGeom>
        </p:spPr>
      </p:pic>
      <p:pic>
        <p:nvPicPr>
          <p:cNvPr id="3" name="Picture 2">
            <a:extLst>
              <a:ext uri="{FF2B5EF4-FFF2-40B4-BE49-F238E27FC236}">
                <a16:creationId xmlns:a16="http://schemas.microsoft.com/office/drawing/2014/main" id="{E413EF29-33E1-B06D-10FA-00A89FA555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8968" y="3687238"/>
            <a:ext cx="3708018" cy="3152230"/>
          </a:xfrm>
          <a:prstGeom prst="rect">
            <a:avLst/>
          </a:prstGeom>
        </p:spPr>
      </p:pic>
      <p:pic>
        <p:nvPicPr>
          <p:cNvPr id="5" name="Picture 4">
            <a:extLst>
              <a:ext uri="{FF2B5EF4-FFF2-40B4-BE49-F238E27FC236}">
                <a16:creationId xmlns:a16="http://schemas.microsoft.com/office/drawing/2014/main" id="{E1DCF3F7-10B0-DD71-988A-B733D9AADD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7040" y="1783884"/>
            <a:ext cx="4198029" cy="31522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05CF-4FAA-E3AC-0379-FCF10F8FA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91E64-453B-AE68-13CA-CB980145B495}"/>
              </a:ext>
            </a:extLst>
          </p:cNvPr>
          <p:cNvSpPr>
            <a:spLocks noGrp="1"/>
          </p:cNvSpPr>
          <p:nvPr>
            <p:ph type="title"/>
          </p:nvPr>
        </p:nvSpPr>
        <p:spPr>
          <a:xfrm>
            <a:off x="838200" y="365125"/>
            <a:ext cx="7781365" cy="1671742"/>
          </a:xfrm>
          <a:solidFill>
            <a:srgbClr val="CC9900"/>
          </a:solidFill>
        </p:spPr>
        <p:txBody>
          <a:bodyPr>
            <a:normAutofit/>
          </a:bodyPr>
          <a:lstStyle/>
          <a:p>
            <a:r>
              <a:rPr lang="nb-NO" dirty="0">
                <a:solidFill>
                  <a:schemeClr val="tx2">
                    <a:lumMod val="75000"/>
                    <a:lumOff val="25000"/>
                  </a:schemeClr>
                </a:solidFill>
              </a:rPr>
              <a:t>Ad hoc-prosjekter eller langsiktighet? Vi gjør en forskjell!</a:t>
            </a:r>
          </a:p>
        </p:txBody>
      </p:sp>
      <p:sp>
        <p:nvSpPr>
          <p:cNvPr id="3" name="Content Placeholder 2">
            <a:extLst>
              <a:ext uri="{FF2B5EF4-FFF2-40B4-BE49-F238E27FC236}">
                <a16:creationId xmlns:a16="http://schemas.microsoft.com/office/drawing/2014/main" id="{53DDAF6C-0E35-E4AD-DE8E-1E43774D4BB0}"/>
              </a:ext>
            </a:extLst>
          </p:cNvPr>
          <p:cNvSpPr>
            <a:spLocks noGrp="1"/>
          </p:cNvSpPr>
          <p:nvPr>
            <p:ph idx="1"/>
          </p:nvPr>
        </p:nvSpPr>
        <p:spPr>
          <a:xfrm>
            <a:off x="838200" y="2102572"/>
            <a:ext cx="6159424" cy="3745208"/>
          </a:xfrm>
        </p:spPr>
        <p:txBody>
          <a:bodyPr>
            <a:normAutofit/>
          </a:bodyPr>
          <a:lstStyle/>
          <a:p>
            <a:r>
              <a:rPr lang="nb-NO" dirty="0">
                <a:solidFill>
                  <a:schemeClr val="tx2">
                    <a:lumMod val="75000"/>
                    <a:lumOff val="25000"/>
                  </a:schemeClr>
                </a:solidFill>
              </a:rPr>
              <a:t>Støtte til Ukraina våren 2023</a:t>
            </a:r>
          </a:p>
          <a:p>
            <a:r>
              <a:rPr lang="nb-NO" dirty="0">
                <a:solidFill>
                  <a:schemeClr val="tx2">
                    <a:lumMod val="75000"/>
                    <a:lumOff val="25000"/>
                  </a:schemeClr>
                </a:solidFill>
              </a:rPr>
              <a:t>Spontan julegave til Varmestuens venner, et åpent tilbud for rusmiddelavhengige i Stavanger.</a:t>
            </a:r>
          </a:p>
          <a:p>
            <a:r>
              <a:rPr lang="nb-NO" dirty="0" err="1">
                <a:solidFill>
                  <a:schemeClr val="tx2">
                    <a:lumMod val="75000"/>
                    <a:lumOff val="25000"/>
                  </a:schemeClr>
                </a:solidFill>
              </a:rPr>
              <a:t>Shelterbokser</a:t>
            </a:r>
            <a:r>
              <a:rPr lang="nb-NO" dirty="0">
                <a:solidFill>
                  <a:schemeClr val="tx2">
                    <a:lumMod val="75000"/>
                    <a:lumOff val="25000"/>
                  </a:schemeClr>
                </a:solidFill>
              </a:rPr>
              <a:t> – virker de?</a:t>
            </a:r>
          </a:p>
          <a:p>
            <a:pPr marL="0" indent="0">
              <a:buNone/>
            </a:pPr>
            <a:r>
              <a:rPr lang="nb-NO" dirty="0">
                <a:solidFill>
                  <a:srgbClr val="FF0000"/>
                </a:solidFill>
              </a:rPr>
              <a:t>OBS: Gode prosjekter krever god økonomistyring. Ad-hoc-prosjekter er avhengige av en god økonomi i klubben</a:t>
            </a:r>
          </a:p>
          <a:p>
            <a:pPr marL="0" indent="0">
              <a:buNone/>
            </a:pPr>
            <a:endParaRPr lang="nb-NO" dirty="0">
              <a:solidFill>
                <a:srgbClr val="FF0000"/>
              </a:solidFill>
            </a:endParaRPr>
          </a:p>
        </p:txBody>
      </p:sp>
      <p:sp>
        <p:nvSpPr>
          <p:cNvPr id="6" name="TextBox 5">
            <a:extLst>
              <a:ext uri="{FF2B5EF4-FFF2-40B4-BE49-F238E27FC236}">
                <a16:creationId xmlns:a16="http://schemas.microsoft.com/office/drawing/2014/main" id="{994BCC67-6BD9-3380-C51B-1D96046C4655}"/>
              </a:ext>
            </a:extLst>
          </p:cNvPr>
          <p:cNvSpPr txBox="1"/>
          <p:nvPr/>
        </p:nvSpPr>
        <p:spPr>
          <a:xfrm>
            <a:off x="201706" y="1452282"/>
            <a:ext cx="184731" cy="369332"/>
          </a:xfrm>
          <a:prstGeom prst="rect">
            <a:avLst/>
          </a:prstGeom>
          <a:noFill/>
        </p:spPr>
        <p:txBody>
          <a:bodyPr wrap="none" rtlCol="0">
            <a:spAutoFit/>
          </a:bodyPr>
          <a:lstStyle/>
          <a:p>
            <a:endParaRPr lang="nb-NO" dirty="0"/>
          </a:p>
        </p:txBody>
      </p:sp>
      <p:pic>
        <p:nvPicPr>
          <p:cNvPr id="7" name="Picture 6">
            <a:extLst>
              <a:ext uri="{FF2B5EF4-FFF2-40B4-BE49-F238E27FC236}">
                <a16:creationId xmlns:a16="http://schemas.microsoft.com/office/drawing/2014/main" id="{3BFC0C30-24B5-E70C-A011-23DDDBF9B5ED}"/>
              </a:ext>
            </a:extLst>
          </p:cNvPr>
          <p:cNvPicPr>
            <a:picLocks noChangeAspect="1"/>
          </p:cNvPicPr>
          <p:nvPr/>
        </p:nvPicPr>
        <p:blipFill>
          <a:blip r:embed="rId2"/>
          <a:stretch>
            <a:fillRect/>
          </a:stretch>
        </p:blipFill>
        <p:spPr>
          <a:xfrm>
            <a:off x="8782459" y="488085"/>
            <a:ext cx="3343835" cy="1233039"/>
          </a:xfrm>
          <a:prstGeom prst="rect">
            <a:avLst/>
          </a:prstGeom>
        </p:spPr>
      </p:pic>
      <p:pic>
        <p:nvPicPr>
          <p:cNvPr id="5" name="Picture 4">
            <a:extLst>
              <a:ext uri="{FF2B5EF4-FFF2-40B4-BE49-F238E27FC236}">
                <a16:creationId xmlns:a16="http://schemas.microsoft.com/office/drawing/2014/main" id="{028F1AF8-929E-743C-962B-3D4200BE77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9540" y="2530475"/>
            <a:ext cx="4946754" cy="3962400"/>
          </a:xfrm>
          <a:prstGeom prst="rect">
            <a:avLst/>
          </a:prstGeom>
        </p:spPr>
      </p:pic>
    </p:spTree>
    <p:extLst>
      <p:ext uri="{BB962C8B-B14F-4D97-AF65-F5344CB8AC3E}">
        <p14:creationId xmlns:p14="http://schemas.microsoft.com/office/powerpoint/2010/main" val="290588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3FE6A-C0E4-571F-F3F2-74FC671E8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9FA27-C9CC-A40B-02CB-0E5B0525E8BD}"/>
              </a:ext>
            </a:extLst>
          </p:cNvPr>
          <p:cNvSpPr>
            <a:spLocks noGrp="1"/>
          </p:cNvSpPr>
          <p:nvPr>
            <p:ph type="title"/>
          </p:nvPr>
        </p:nvSpPr>
        <p:spPr>
          <a:xfrm>
            <a:off x="689497" y="133927"/>
            <a:ext cx="7781365" cy="2232615"/>
          </a:xfrm>
          <a:solidFill>
            <a:srgbClr val="CC9900"/>
          </a:solidFill>
        </p:spPr>
        <p:txBody>
          <a:bodyPr>
            <a:normAutofit/>
          </a:bodyPr>
          <a:lstStyle/>
          <a:p>
            <a:r>
              <a:rPr lang="nb-NO" dirty="0">
                <a:solidFill>
                  <a:schemeClr val="tx2">
                    <a:lumMod val="75000"/>
                    <a:lumOff val="25000"/>
                  </a:schemeClr>
                </a:solidFill>
              </a:rPr>
              <a:t>Samarbeid med Frelsesarmeen hver desember</a:t>
            </a:r>
          </a:p>
        </p:txBody>
      </p:sp>
      <p:sp>
        <p:nvSpPr>
          <p:cNvPr id="3" name="Content Placeholder 2">
            <a:extLst>
              <a:ext uri="{FF2B5EF4-FFF2-40B4-BE49-F238E27FC236}">
                <a16:creationId xmlns:a16="http://schemas.microsoft.com/office/drawing/2014/main" id="{64E6A829-1A1D-5A07-413F-6D8C6ED75EE4}"/>
              </a:ext>
            </a:extLst>
          </p:cNvPr>
          <p:cNvSpPr>
            <a:spLocks noGrp="1"/>
          </p:cNvSpPr>
          <p:nvPr>
            <p:ph idx="1"/>
          </p:nvPr>
        </p:nvSpPr>
        <p:spPr>
          <a:xfrm>
            <a:off x="3641404" y="2405918"/>
            <a:ext cx="5103762" cy="4351338"/>
          </a:xfrm>
        </p:spPr>
        <p:txBody>
          <a:bodyPr/>
          <a:lstStyle/>
          <a:p>
            <a:r>
              <a:rPr lang="nb-NO" dirty="0">
                <a:solidFill>
                  <a:schemeClr val="tx2">
                    <a:lumMod val="75000"/>
                    <a:lumOff val="25000"/>
                  </a:schemeClr>
                </a:solidFill>
              </a:rPr>
              <a:t> Klubbens medlemmer gir praktisk støtte som gjør at Frelsesarmeen når flere. </a:t>
            </a:r>
          </a:p>
          <a:p>
            <a:pPr marL="0" indent="0">
              <a:buNone/>
            </a:pPr>
            <a:endParaRPr lang="nb-NO" dirty="0">
              <a:solidFill>
                <a:schemeClr val="tx2">
                  <a:lumMod val="75000"/>
                  <a:lumOff val="25000"/>
                </a:schemeClr>
              </a:solidFill>
            </a:endParaRPr>
          </a:p>
          <a:p>
            <a:endParaRPr lang="nb-NO" dirty="0">
              <a:solidFill>
                <a:schemeClr val="tx2">
                  <a:lumMod val="75000"/>
                  <a:lumOff val="25000"/>
                </a:schemeClr>
              </a:solidFill>
            </a:endParaRPr>
          </a:p>
          <a:p>
            <a:pPr marL="0" indent="0">
              <a:buNone/>
            </a:pPr>
            <a:endParaRPr lang="nb-NO" dirty="0">
              <a:solidFill>
                <a:schemeClr val="tx2">
                  <a:lumMod val="75000"/>
                  <a:lumOff val="25000"/>
                </a:schemeClr>
              </a:solidFill>
            </a:endParaRPr>
          </a:p>
        </p:txBody>
      </p:sp>
      <p:pic>
        <p:nvPicPr>
          <p:cNvPr id="7" name="Picture 6">
            <a:extLst>
              <a:ext uri="{FF2B5EF4-FFF2-40B4-BE49-F238E27FC236}">
                <a16:creationId xmlns:a16="http://schemas.microsoft.com/office/drawing/2014/main" id="{3F2A8EA5-4191-D968-2339-43FC14E59755}"/>
              </a:ext>
            </a:extLst>
          </p:cNvPr>
          <p:cNvPicPr>
            <a:picLocks noChangeAspect="1"/>
          </p:cNvPicPr>
          <p:nvPr/>
        </p:nvPicPr>
        <p:blipFill>
          <a:blip r:embed="rId2"/>
          <a:stretch>
            <a:fillRect/>
          </a:stretch>
        </p:blipFill>
        <p:spPr>
          <a:xfrm>
            <a:off x="8848164" y="17196"/>
            <a:ext cx="3343835" cy="1233039"/>
          </a:xfrm>
          <a:prstGeom prst="rect">
            <a:avLst/>
          </a:prstGeom>
        </p:spPr>
      </p:pic>
      <p:pic>
        <p:nvPicPr>
          <p:cNvPr id="5" name="Picture 4">
            <a:extLst>
              <a:ext uri="{FF2B5EF4-FFF2-40B4-BE49-F238E27FC236}">
                <a16:creationId xmlns:a16="http://schemas.microsoft.com/office/drawing/2014/main" id="{0CBDF8A0-C10D-F184-A4F5-40BDAAB3A5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3552" y="3688796"/>
            <a:ext cx="4690654" cy="3127103"/>
          </a:xfrm>
          <a:prstGeom prst="rect">
            <a:avLst/>
          </a:prstGeom>
        </p:spPr>
      </p:pic>
      <p:pic>
        <p:nvPicPr>
          <p:cNvPr id="4" name="Picture 3">
            <a:extLst>
              <a:ext uri="{FF2B5EF4-FFF2-40B4-BE49-F238E27FC236}">
                <a16:creationId xmlns:a16="http://schemas.microsoft.com/office/drawing/2014/main" id="{989B7CAE-1F77-3E3B-70E2-9551C7F1C0A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7166" y="2732677"/>
            <a:ext cx="2914238" cy="3579223"/>
          </a:xfrm>
          <a:prstGeom prst="rect">
            <a:avLst/>
          </a:prstGeom>
        </p:spPr>
      </p:pic>
      <p:pic>
        <p:nvPicPr>
          <p:cNvPr id="6" name="Picture 5">
            <a:extLst>
              <a:ext uri="{FF2B5EF4-FFF2-40B4-BE49-F238E27FC236}">
                <a16:creationId xmlns:a16="http://schemas.microsoft.com/office/drawing/2014/main" id="{4981EE5E-699D-39FD-B530-7D0799BCCD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48164" y="1432329"/>
            <a:ext cx="2929346" cy="3905794"/>
          </a:xfrm>
          <a:prstGeom prst="rect">
            <a:avLst/>
          </a:prstGeom>
        </p:spPr>
      </p:pic>
      <p:sp>
        <p:nvSpPr>
          <p:cNvPr id="8" name="TextBox 7">
            <a:extLst>
              <a:ext uri="{FF2B5EF4-FFF2-40B4-BE49-F238E27FC236}">
                <a16:creationId xmlns:a16="http://schemas.microsoft.com/office/drawing/2014/main" id="{3C405785-35E4-3CBE-E65F-0FD4A102B610}"/>
              </a:ext>
            </a:extLst>
          </p:cNvPr>
          <p:cNvSpPr txBox="1"/>
          <p:nvPr/>
        </p:nvSpPr>
        <p:spPr>
          <a:xfrm>
            <a:off x="8051757" y="4693424"/>
            <a:ext cx="3936352" cy="1938992"/>
          </a:xfrm>
          <a:prstGeom prst="rect">
            <a:avLst/>
          </a:prstGeom>
          <a:solidFill>
            <a:schemeClr val="tx2">
              <a:lumMod val="90000"/>
              <a:lumOff val="10000"/>
            </a:schemeClr>
          </a:solidFill>
        </p:spPr>
        <p:txBody>
          <a:bodyPr wrap="square" rtlCol="0">
            <a:spAutoFit/>
          </a:bodyPr>
          <a:lstStyle/>
          <a:p>
            <a:r>
              <a:rPr lang="nb-NO" sz="2400" dirty="0">
                <a:solidFill>
                  <a:srgbClr val="CC9900"/>
                </a:solidFill>
              </a:rPr>
              <a:t>Vi stiller opp som grytevakter</a:t>
            </a:r>
          </a:p>
          <a:p>
            <a:r>
              <a:rPr lang="nb-NO" sz="2400" dirty="0">
                <a:solidFill>
                  <a:srgbClr val="CC9900"/>
                </a:solidFill>
              </a:rPr>
              <a:t>og bidrar med gaver som blir foreldrenes presanger til egne barn. </a:t>
            </a:r>
          </a:p>
        </p:txBody>
      </p:sp>
    </p:spTree>
    <p:extLst>
      <p:ext uri="{BB962C8B-B14F-4D97-AF65-F5344CB8AC3E}">
        <p14:creationId xmlns:p14="http://schemas.microsoft.com/office/powerpoint/2010/main" val="1914499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F62D-64BB-A900-8243-552DA5E6C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DE0A0-5985-B153-D8D8-A9B7A5253378}"/>
              </a:ext>
            </a:extLst>
          </p:cNvPr>
          <p:cNvSpPr>
            <a:spLocks noGrp="1"/>
          </p:cNvSpPr>
          <p:nvPr>
            <p:ph type="title"/>
          </p:nvPr>
        </p:nvSpPr>
        <p:spPr>
          <a:xfrm>
            <a:off x="838200" y="365125"/>
            <a:ext cx="7781365" cy="1325563"/>
          </a:xfrm>
          <a:solidFill>
            <a:srgbClr val="CC9900"/>
          </a:solidFill>
        </p:spPr>
        <p:txBody>
          <a:bodyPr/>
          <a:lstStyle/>
          <a:p>
            <a:r>
              <a:rPr lang="nb-NO" dirty="0">
                <a:solidFill>
                  <a:schemeClr val="tx2">
                    <a:lumMod val="75000"/>
                    <a:lumOff val="25000"/>
                  </a:schemeClr>
                </a:solidFill>
              </a:rPr>
              <a:t>Utvekslingsstudent i 2023 -2024</a:t>
            </a:r>
          </a:p>
        </p:txBody>
      </p:sp>
      <p:sp>
        <p:nvSpPr>
          <p:cNvPr id="3" name="Content Placeholder 2">
            <a:extLst>
              <a:ext uri="{FF2B5EF4-FFF2-40B4-BE49-F238E27FC236}">
                <a16:creationId xmlns:a16="http://schemas.microsoft.com/office/drawing/2014/main" id="{92309838-DCE6-88EE-7514-D0176A090134}"/>
              </a:ext>
            </a:extLst>
          </p:cNvPr>
          <p:cNvSpPr>
            <a:spLocks noGrp="1"/>
          </p:cNvSpPr>
          <p:nvPr>
            <p:ph idx="1"/>
          </p:nvPr>
        </p:nvSpPr>
        <p:spPr>
          <a:xfrm>
            <a:off x="838200" y="1825625"/>
            <a:ext cx="4429182" cy="4351338"/>
          </a:xfrm>
        </p:spPr>
        <p:txBody>
          <a:bodyPr>
            <a:normAutofit fontScale="85000" lnSpcReduction="20000"/>
          </a:bodyPr>
          <a:lstStyle/>
          <a:p>
            <a:r>
              <a:rPr lang="nb-NO" dirty="0">
                <a:solidFill>
                  <a:schemeClr val="tx2">
                    <a:lumMod val="75000"/>
                    <a:lumOff val="25000"/>
                  </a:schemeClr>
                </a:solidFill>
              </a:rPr>
              <a:t>Stavanger Rotary Klubb hadde </a:t>
            </a:r>
            <a:r>
              <a:rPr lang="nb-NO" dirty="0" err="1">
                <a:solidFill>
                  <a:schemeClr val="tx2">
                    <a:lumMod val="75000"/>
                    <a:lumOff val="25000"/>
                  </a:schemeClr>
                </a:solidFill>
              </a:rPr>
              <a:t>utvekslingstudent</a:t>
            </a:r>
            <a:r>
              <a:rPr lang="nb-NO" dirty="0">
                <a:solidFill>
                  <a:schemeClr val="tx2">
                    <a:lumMod val="75000"/>
                    <a:lumOff val="25000"/>
                  </a:schemeClr>
                </a:solidFill>
              </a:rPr>
              <a:t> i ett år, med hovedsakelig en vertsfamilie. </a:t>
            </a:r>
          </a:p>
          <a:p>
            <a:r>
              <a:rPr lang="nb-NO" dirty="0">
                <a:solidFill>
                  <a:schemeClr val="tx2">
                    <a:lumMod val="75000"/>
                    <a:lumOff val="25000"/>
                  </a:schemeClr>
                </a:solidFill>
              </a:rPr>
              <a:t>Dessuten: Utvekslingsstudenter og </a:t>
            </a:r>
            <a:r>
              <a:rPr lang="nb-NO" dirty="0" err="1">
                <a:solidFill>
                  <a:schemeClr val="tx2">
                    <a:lumMod val="75000"/>
                    <a:lumOff val="25000"/>
                  </a:schemeClr>
                </a:solidFill>
              </a:rPr>
              <a:t>Summercamp</a:t>
            </a:r>
            <a:endParaRPr lang="nb-NO" dirty="0">
              <a:solidFill>
                <a:schemeClr val="tx2">
                  <a:lumMod val="75000"/>
                  <a:lumOff val="25000"/>
                </a:schemeClr>
              </a:solidFill>
            </a:endParaRPr>
          </a:p>
          <a:p>
            <a:endParaRPr lang="nb-NO" dirty="0">
              <a:solidFill>
                <a:schemeClr val="tx2">
                  <a:lumMod val="75000"/>
                  <a:lumOff val="25000"/>
                </a:schemeClr>
              </a:solidFill>
            </a:endParaRPr>
          </a:p>
          <a:p>
            <a:endParaRPr lang="nb-NO" dirty="0">
              <a:solidFill>
                <a:schemeClr val="tx2">
                  <a:lumMod val="75000"/>
                  <a:lumOff val="25000"/>
                </a:schemeClr>
              </a:solidFill>
            </a:endParaRPr>
          </a:p>
          <a:p>
            <a:r>
              <a:rPr lang="nb-NO" dirty="0">
                <a:solidFill>
                  <a:schemeClr val="tx2">
                    <a:lumMod val="75000"/>
                    <a:lumOff val="25000"/>
                  </a:schemeClr>
                </a:solidFill>
              </a:rPr>
              <a:t>Dette er positive bidrag til vår forståelse av betydningen av det internasjonale ungdomsarbeidet vi er en del av. </a:t>
            </a:r>
          </a:p>
        </p:txBody>
      </p:sp>
      <p:pic>
        <p:nvPicPr>
          <p:cNvPr id="7" name="Picture 6">
            <a:extLst>
              <a:ext uri="{FF2B5EF4-FFF2-40B4-BE49-F238E27FC236}">
                <a16:creationId xmlns:a16="http://schemas.microsoft.com/office/drawing/2014/main" id="{6B70BB19-757D-C585-7663-7BA69A54F146}"/>
              </a:ext>
            </a:extLst>
          </p:cNvPr>
          <p:cNvPicPr>
            <a:picLocks noChangeAspect="1"/>
          </p:cNvPicPr>
          <p:nvPr/>
        </p:nvPicPr>
        <p:blipFill>
          <a:blip r:embed="rId2"/>
          <a:stretch>
            <a:fillRect/>
          </a:stretch>
        </p:blipFill>
        <p:spPr>
          <a:xfrm>
            <a:off x="8848164" y="17196"/>
            <a:ext cx="3343835" cy="1233039"/>
          </a:xfrm>
          <a:prstGeom prst="rect">
            <a:avLst/>
          </a:prstGeom>
        </p:spPr>
      </p:pic>
      <p:pic>
        <p:nvPicPr>
          <p:cNvPr id="5" name="Picture 4">
            <a:extLst>
              <a:ext uri="{FF2B5EF4-FFF2-40B4-BE49-F238E27FC236}">
                <a16:creationId xmlns:a16="http://schemas.microsoft.com/office/drawing/2014/main" id="{7C049DB4-E4E0-D631-4373-215B4C6834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4129" y="2362415"/>
            <a:ext cx="6370872" cy="4200508"/>
          </a:xfrm>
          <a:prstGeom prst="rect">
            <a:avLst/>
          </a:prstGeom>
        </p:spPr>
      </p:pic>
    </p:spTree>
    <p:extLst>
      <p:ext uri="{BB962C8B-B14F-4D97-AF65-F5344CB8AC3E}">
        <p14:creationId xmlns:p14="http://schemas.microsoft.com/office/powerpoint/2010/main" val="279896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85DE-A652-B0F1-DD6D-ECF9D43D1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F2D81-6BED-FE07-8EE1-48E02FFADD07}"/>
              </a:ext>
            </a:extLst>
          </p:cNvPr>
          <p:cNvSpPr>
            <a:spLocks noGrp="1"/>
          </p:cNvSpPr>
          <p:nvPr>
            <p:ph type="title"/>
          </p:nvPr>
        </p:nvSpPr>
        <p:spPr>
          <a:xfrm>
            <a:off x="838200" y="365125"/>
            <a:ext cx="7781365" cy="1671742"/>
          </a:xfrm>
          <a:solidFill>
            <a:srgbClr val="CC9900"/>
          </a:solidFill>
        </p:spPr>
        <p:txBody>
          <a:bodyPr>
            <a:normAutofit fontScale="90000"/>
          </a:bodyPr>
          <a:lstStyle/>
          <a:p>
            <a:r>
              <a:rPr lang="nb-NO" dirty="0">
                <a:solidFill>
                  <a:schemeClr val="tx2">
                    <a:lumMod val="75000"/>
                    <a:lumOff val="25000"/>
                  </a:schemeClr>
                </a:solidFill>
              </a:rPr>
              <a:t>Vårt jubileumsprosjekt var et løft for klubbens økonomi – vi bygger oss opp igjen til ny innsats!</a:t>
            </a:r>
          </a:p>
        </p:txBody>
      </p:sp>
      <p:sp>
        <p:nvSpPr>
          <p:cNvPr id="3" name="Content Placeholder 2">
            <a:extLst>
              <a:ext uri="{FF2B5EF4-FFF2-40B4-BE49-F238E27FC236}">
                <a16:creationId xmlns:a16="http://schemas.microsoft.com/office/drawing/2014/main" id="{06088ACE-28A9-B854-8E43-3054ED3387A3}"/>
              </a:ext>
            </a:extLst>
          </p:cNvPr>
          <p:cNvSpPr>
            <a:spLocks noGrp="1"/>
          </p:cNvSpPr>
          <p:nvPr>
            <p:ph idx="1"/>
          </p:nvPr>
        </p:nvSpPr>
        <p:spPr>
          <a:xfrm>
            <a:off x="909381" y="2732248"/>
            <a:ext cx="6159424" cy="3893045"/>
          </a:xfrm>
        </p:spPr>
        <p:txBody>
          <a:bodyPr>
            <a:noAutofit/>
          </a:bodyPr>
          <a:lstStyle/>
          <a:p>
            <a:r>
              <a:rPr lang="nb-NO" sz="3200" dirty="0">
                <a:solidFill>
                  <a:schemeClr val="tx2">
                    <a:lumMod val="75000"/>
                    <a:lumOff val="25000"/>
                  </a:schemeClr>
                </a:solidFill>
              </a:rPr>
              <a:t>Kronprinsparets fond fikk en gave på 100.000 kroner i anledning vårt 100-årsjubileum i oktober 2024.</a:t>
            </a:r>
          </a:p>
          <a:p>
            <a:r>
              <a:rPr lang="nb-NO" sz="3200" dirty="0">
                <a:solidFill>
                  <a:schemeClr val="tx2">
                    <a:lumMod val="75000"/>
                    <a:lumOff val="25000"/>
                  </a:schemeClr>
                </a:solidFill>
              </a:rPr>
              <a:t>Fondet støtter unge mennesker som vil bruke sin fritid til å forberede seg på fremtiden, gjennom «Flyt»-programmet. </a:t>
            </a:r>
          </a:p>
        </p:txBody>
      </p:sp>
      <p:sp>
        <p:nvSpPr>
          <p:cNvPr id="6" name="TextBox 5">
            <a:extLst>
              <a:ext uri="{FF2B5EF4-FFF2-40B4-BE49-F238E27FC236}">
                <a16:creationId xmlns:a16="http://schemas.microsoft.com/office/drawing/2014/main" id="{E9F58338-C70E-2DF2-7C27-00BEB45D1F0C}"/>
              </a:ext>
            </a:extLst>
          </p:cNvPr>
          <p:cNvSpPr txBox="1"/>
          <p:nvPr/>
        </p:nvSpPr>
        <p:spPr>
          <a:xfrm>
            <a:off x="201706" y="1452282"/>
            <a:ext cx="184731" cy="369332"/>
          </a:xfrm>
          <a:prstGeom prst="rect">
            <a:avLst/>
          </a:prstGeom>
          <a:noFill/>
        </p:spPr>
        <p:txBody>
          <a:bodyPr wrap="none" rtlCol="0">
            <a:spAutoFit/>
          </a:bodyPr>
          <a:lstStyle/>
          <a:p>
            <a:endParaRPr lang="nb-NO" dirty="0"/>
          </a:p>
        </p:txBody>
      </p:sp>
      <p:pic>
        <p:nvPicPr>
          <p:cNvPr id="7" name="Picture 6">
            <a:extLst>
              <a:ext uri="{FF2B5EF4-FFF2-40B4-BE49-F238E27FC236}">
                <a16:creationId xmlns:a16="http://schemas.microsoft.com/office/drawing/2014/main" id="{57394480-7CC7-0581-9C82-89B946E864E4}"/>
              </a:ext>
            </a:extLst>
          </p:cNvPr>
          <p:cNvPicPr>
            <a:picLocks noChangeAspect="1"/>
          </p:cNvPicPr>
          <p:nvPr/>
        </p:nvPicPr>
        <p:blipFill>
          <a:blip r:embed="rId2"/>
          <a:stretch>
            <a:fillRect/>
          </a:stretch>
        </p:blipFill>
        <p:spPr>
          <a:xfrm>
            <a:off x="8755082" y="569530"/>
            <a:ext cx="3343835" cy="1233039"/>
          </a:xfrm>
          <a:prstGeom prst="rect">
            <a:avLst/>
          </a:prstGeom>
        </p:spPr>
      </p:pic>
      <p:pic>
        <p:nvPicPr>
          <p:cNvPr id="4" name="Picture 3">
            <a:extLst>
              <a:ext uri="{FF2B5EF4-FFF2-40B4-BE49-F238E27FC236}">
                <a16:creationId xmlns:a16="http://schemas.microsoft.com/office/drawing/2014/main" id="{7914E809-5904-E846-D5DB-2AB1CA292F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2516" y="2801310"/>
            <a:ext cx="4146386" cy="3691565"/>
          </a:xfrm>
          <a:prstGeom prst="rect">
            <a:avLst/>
          </a:prstGeom>
        </p:spPr>
      </p:pic>
    </p:spTree>
    <p:extLst>
      <p:ext uri="{BB962C8B-B14F-4D97-AF65-F5344CB8AC3E}">
        <p14:creationId xmlns:p14="http://schemas.microsoft.com/office/powerpoint/2010/main" val="1993641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5959-853F-6EDC-43E4-B53C7D3A13FC}"/>
              </a:ext>
            </a:extLst>
          </p:cNvPr>
          <p:cNvSpPr>
            <a:spLocks noGrp="1"/>
          </p:cNvSpPr>
          <p:nvPr>
            <p:ph type="title"/>
          </p:nvPr>
        </p:nvSpPr>
        <p:spPr>
          <a:xfrm>
            <a:off x="619540" y="325369"/>
            <a:ext cx="7927641" cy="1325563"/>
          </a:xfrm>
          <a:solidFill>
            <a:srgbClr val="CC9900"/>
          </a:solidFill>
        </p:spPr>
        <p:txBody>
          <a:bodyPr/>
          <a:lstStyle/>
          <a:p>
            <a:r>
              <a:rPr lang="nb-NO" kern="100" dirty="0">
                <a:solidFill>
                  <a:schemeClr val="accent1">
                    <a:lumMod val="75000"/>
                  </a:schemeClr>
                </a:solidFill>
                <a:latin typeface="Verdana" panose="020B0604030504040204" pitchFamily="34" charset="0"/>
                <a:ea typeface="Calibri" panose="020F0502020204030204" pitchFamily="34" charset="0"/>
                <a:cs typeface="Times New Roman" panose="02020603050405020304" pitchFamily="18" charset="0"/>
              </a:rPr>
              <a:t>Velkommen til nytt Rotary-år!</a:t>
            </a:r>
            <a:endParaRPr lang="nb-NO" dirty="0">
              <a:solidFill>
                <a:schemeClr val="accent1">
                  <a:lumMod val="75000"/>
                </a:schemeClr>
              </a:solidFill>
            </a:endParaRPr>
          </a:p>
        </p:txBody>
      </p:sp>
      <p:sp>
        <p:nvSpPr>
          <p:cNvPr id="8" name="TextBox 7">
            <a:extLst>
              <a:ext uri="{FF2B5EF4-FFF2-40B4-BE49-F238E27FC236}">
                <a16:creationId xmlns:a16="http://schemas.microsoft.com/office/drawing/2014/main" id="{6D582AD0-B0D0-A742-53FB-EA63C42FA1D1}"/>
              </a:ext>
            </a:extLst>
          </p:cNvPr>
          <p:cNvSpPr txBox="1"/>
          <p:nvPr/>
        </p:nvSpPr>
        <p:spPr>
          <a:xfrm>
            <a:off x="735381" y="1705820"/>
            <a:ext cx="10068339" cy="5152180"/>
          </a:xfrm>
          <a:prstGeom prst="rect">
            <a:avLst/>
          </a:prstGeom>
          <a:noFill/>
        </p:spPr>
        <p:txBody>
          <a:bodyPr wrap="square" rtlCol="0">
            <a:spAutoFit/>
          </a:bodyPr>
          <a:lstStyle/>
          <a:p>
            <a:pPr>
              <a:lnSpc>
                <a:spcPct val="107000"/>
              </a:lnSpc>
              <a:spcAft>
                <a:spcPts val="800"/>
              </a:spcAft>
              <a:buNone/>
            </a:pPr>
            <a:r>
              <a:rPr lang="nb-NO" sz="1800" kern="100" dirty="0">
                <a:effectLst/>
                <a:latin typeface="Verdana" panose="020B0604030504040204" pitchFamily="34" charset="0"/>
                <a:ea typeface="Calibri" panose="020F0502020204030204" pitchFamily="34" charset="0"/>
                <a:cs typeface="Times New Roman" panose="02020603050405020304" pitchFamily="18" charset="0"/>
              </a:rPr>
              <a:t>Velkommen til nytt Rotary-år! Jeg gleder meg! Men er faktisk litt nervøs: det er et stort verv. Det er vel ingen </a:t>
            </a:r>
            <a:r>
              <a:rPr lang="nb-NO" sz="1800" kern="100" dirty="0" err="1">
                <a:effectLst/>
                <a:latin typeface="Verdana" panose="020B0604030504040204" pitchFamily="34" charset="0"/>
                <a:ea typeface="Calibri" panose="020F0502020204030204" pitchFamily="34" charset="0"/>
                <a:cs typeface="Times New Roman" panose="02020603050405020304" pitchFamily="18" charset="0"/>
              </a:rPr>
              <a:t>big</a:t>
            </a:r>
            <a:r>
              <a:rPr lang="nb-NO" sz="1800" kern="100" dirty="0">
                <a:effectLst/>
                <a:latin typeface="Verdana" panose="020B0604030504040204" pitchFamily="34" charset="0"/>
                <a:ea typeface="Calibri" panose="020F0502020204030204" pitchFamily="34" charset="0"/>
                <a:cs typeface="Times New Roman" panose="02020603050405020304" pitchFamily="18" charset="0"/>
              </a:rPr>
              <a:t> </a:t>
            </a:r>
            <a:r>
              <a:rPr lang="nb-NO" sz="1800" kern="100" dirty="0" err="1">
                <a:effectLst/>
                <a:latin typeface="Verdana" panose="020B0604030504040204" pitchFamily="34" charset="0"/>
                <a:ea typeface="Calibri" panose="020F0502020204030204" pitchFamily="34" charset="0"/>
                <a:cs typeface="Times New Roman" panose="02020603050405020304" pitchFamily="18" charset="0"/>
              </a:rPr>
              <a:t>deal</a:t>
            </a:r>
            <a:r>
              <a:rPr lang="nb-NO" sz="1800" kern="100" dirty="0">
                <a:effectLst/>
                <a:latin typeface="Verdana" panose="020B0604030504040204" pitchFamily="34" charset="0"/>
                <a:ea typeface="Calibri" panose="020F0502020204030204" pitchFamily="34" charset="0"/>
                <a:cs typeface="Times New Roman" panose="02020603050405020304" pitchFamily="18" charset="0"/>
              </a:rPr>
              <a:t>, tenkte jeg opprinnelig —nesten hele klubben har jo vært president en gang,  - det er alltids noen som kan redde meg, hvis jeg trår skeivt! Men likevel, litt nervøs i dag; det er et stort verv! </a:t>
            </a:r>
            <a:r>
              <a:rPr lang="nb-NO" kern="100" dirty="0">
                <a:latin typeface="Verdana" panose="020B0604030504040204" pitchFamily="34" charset="0"/>
                <a:ea typeface="Calibri" panose="020F0502020204030204" pitchFamily="34" charset="0"/>
                <a:cs typeface="Times New Roman" panose="02020603050405020304" pitchFamily="18" charset="0"/>
              </a:rPr>
              <a:t>J</a:t>
            </a:r>
            <a:r>
              <a:rPr lang="nb-NO" sz="1800" kern="100" dirty="0">
                <a:effectLst/>
                <a:latin typeface="Verdana" panose="020B0604030504040204" pitchFamily="34" charset="0"/>
                <a:ea typeface="Calibri" panose="020F0502020204030204" pitchFamily="34" charset="0"/>
                <a:cs typeface="Times New Roman" panose="02020603050405020304" pitchFamily="18" charset="0"/>
              </a:rPr>
              <a:t>eg må bare si: Takk for tilliten! </a:t>
            </a:r>
          </a:p>
          <a:p>
            <a:pPr>
              <a:lnSpc>
                <a:spcPct val="107000"/>
              </a:lnSpc>
              <a:spcAft>
                <a:spcPts val="800"/>
              </a:spcAft>
              <a:buNone/>
            </a:pPr>
            <a:r>
              <a:rPr lang="nb-NO" sz="2000" kern="100" dirty="0">
                <a:highlight>
                  <a:srgbClr val="CC9900"/>
                </a:highlight>
                <a:latin typeface="Verdana" panose="020B0604030504040204" pitchFamily="34" charset="0"/>
                <a:ea typeface="Calibri" panose="020F0502020204030204" pitchFamily="34" charset="0"/>
                <a:cs typeface="Times New Roman" panose="02020603050405020304" pitchFamily="18" charset="0"/>
              </a:rPr>
              <a:t>Takk til Beathe-Jeanette!</a:t>
            </a:r>
            <a:endParaRPr lang="nb-NO" sz="2000" kern="100" dirty="0">
              <a:effectLst/>
              <a:highlight>
                <a:srgbClr val="CC99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b-NO" sz="1800" kern="100" dirty="0">
                <a:effectLst/>
                <a:latin typeface="Verdana" panose="020B0604030504040204" pitchFamily="34" charset="0"/>
                <a:ea typeface="Calibri" panose="020F0502020204030204" pitchFamily="34" charset="0"/>
                <a:cs typeface="Times New Roman" panose="02020603050405020304" pitchFamily="18" charset="0"/>
              </a:rPr>
              <a:t>Før jeg går i gang med å se fremover for neste år, har jeg lyst til å si noen ord til deg, Beathe-Jeanette. Jeg var ikke der i juni, men det er mange som har fortalt meg at det var en fin markering, og at du fikk gode ord, som fortjent. Men i dag har jeg lyst til å si litt fra meg: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b-NO" sz="1800" kern="100" dirty="0">
                <a:effectLst/>
                <a:latin typeface="Verdana" panose="020B0604030504040204" pitchFamily="34" charset="0"/>
                <a:ea typeface="Calibri" panose="020F0502020204030204" pitchFamily="34" charset="0"/>
                <a:cs typeface="Times New Roman" panose="02020603050405020304" pitchFamily="18" charset="0"/>
              </a:rPr>
              <a:t>Du førte oss gjennom et begivenhetsrikt hundreårsjubileum, med glans. Det var en feiring med mange flotte øyeblikk over et helt år! Ja, det var mange som gjorde en ekstraordinær innsats for jubileet, det var mange hoder og hender som bidro, og feiringen var vi sammen om. Men som President var du uovertruffen, du hadde stil og eleganse og inkluderte alle våre gjester på fest og seminar på en måte vi alle er stolte av.  </a:t>
            </a:r>
            <a:endParaRPr lang="nb-NO" sz="1800" b="0" i="0" u="none" strike="noStrike" baseline="0" dirty="0">
              <a:solidFill>
                <a:srgbClr val="212121"/>
              </a:solidFill>
              <a:latin typeface="Arial Nova" panose="020B0504020202020204" pitchFamily="34" charset="0"/>
            </a:endParaRPr>
          </a:p>
        </p:txBody>
      </p:sp>
      <p:pic>
        <p:nvPicPr>
          <p:cNvPr id="9" name="Picture 8">
            <a:extLst>
              <a:ext uri="{FF2B5EF4-FFF2-40B4-BE49-F238E27FC236}">
                <a16:creationId xmlns:a16="http://schemas.microsoft.com/office/drawing/2014/main" id="{A65A5D06-E49C-3677-2B75-72F39BA3EB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4827" y="179855"/>
            <a:ext cx="1918486" cy="1888742"/>
          </a:xfrm>
          <a:prstGeom prst="rect">
            <a:avLst/>
          </a:prstGeom>
        </p:spPr>
      </p:pic>
    </p:spTree>
    <p:extLst>
      <p:ext uri="{BB962C8B-B14F-4D97-AF65-F5344CB8AC3E}">
        <p14:creationId xmlns:p14="http://schemas.microsoft.com/office/powerpoint/2010/main" val="214434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4EC45-4DBA-1191-024D-25628EE301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C2B6A-C362-1FA5-3571-90229B4BAE6B}"/>
              </a:ext>
            </a:extLst>
          </p:cNvPr>
          <p:cNvSpPr>
            <a:spLocks noGrp="1"/>
          </p:cNvSpPr>
          <p:nvPr>
            <p:ph type="title"/>
          </p:nvPr>
        </p:nvSpPr>
        <p:spPr>
          <a:xfrm>
            <a:off x="201706" y="259872"/>
            <a:ext cx="8049223" cy="1561742"/>
          </a:xfrm>
          <a:solidFill>
            <a:srgbClr val="CC9900"/>
          </a:solidFill>
        </p:spPr>
        <p:txBody>
          <a:bodyPr>
            <a:normAutofit fontScale="90000"/>
          </a:bodyPr>
          <a:lstStyle/>
          <a:p>
            <a:br>
              <a:rPr lang="nb-NO" dirty="0">
                <a:solidFill>
                  <a:schemeClr val="tx2">
                    <a:lumMod val="75000"/>
                    <a:lumOff val="25000"/>
                  </a:schemeClr>
                </a:solidFill>
              </a:rPr>
            </a:br>
            <a:r>
              <a:rPr lang="nb-NO" dirty="0">
                <a:solidFill>
                  <a:schemeClr val="tx2">
                    <a:lumMod val="75000"/>
                    <a:lumOff val="25000"/>
                  </a:schemeClr>
                </a:solidFill>
              </a:rPr>
              <a:t>Fremtidige perspektiver– fortsett som vi stevner! Stø kurs – full fart!</a:t>
            </a:r>
            <a:br>
              <a:rPr lang="nb-NO" dirty="0">
                <a:solidFill>
                  <a:schemeClr val="tx2">
                    <a:lumMod val="75000"/>
                    <a:lumOff val="25000"/>
                  </a:schemeClr>
                </a:solidFill>
              </a:rPr>
            </a:br>
            <a:endParaRPr lang="nb-NO"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E93B5D96-CA71-4A22-AA37-F9D354B05F9D}"/>
              </a:ext>
            </a:extLst>
          </p:cNvPr>
          <p:cNvSpPr>
            <a:spLocks noGrp="1"/>
          </p:cNvSpPr>
          <p:nvPr>
            <p:ph idx="1"/>
          </p:nvPr>
        </p:nvSpPr>
        <p:spPr>
          <a:xfrm>
            <a:off x="201706" y="2071484"/>
            <a:ext cx="9070075" cy="4008029"/>
          </a:xfrm>
          <a:solidFill>
            <a:schemeClr val="accent4">
              <a:lumMod val="20000"/>
              <a:lumOff val="80000"/>
            </a:schemeClr>
          </a:solidFill>
          <a:ln>
            <a:solidFill>
              <a:schemeClr val="accent1">
                <a:lumMod val="75000"/>
              </a:schemeClr>
            </a:solidFill>
          </a:ln>
        </p:spPr>
        <p:txBody>
          <a:bodyPr>
            <a:normAutofit/>
          </a:bodyPr>
          <a:lstStyle/>
          <a:p>
            <a:r>
              <a:rPr lang="nb-NO" sz="4000" dirty="0">
                <a:solidFill>
                  <a:schemeClr val="tx2">
                    <a:lumMod val="75000"/>
                    <a:lumOff val="25000"/>
                  </a:schemeClr>
                </a:solidFill>
              </a:rPr>
              <a:t>Delta aktivt i distriktets samarbeid med ungdomsutveksling</a:t>
            </a:r>
          </a:p>
          <a:p>
            <a:r>
              <a:rPr lang="nb-NO" sz="4000" dirty="0">
                <a:solidFill>
                  <a:schemeClr val="tx2">
                    <a:lumMod val="75000"/>
                    <a:lumOff val="25000"/>
                  </a:schemeClr>
                </a:solidFill>
              </a:rPr>
              <a:t>Knytte kontakter på tvers av lokale klubber. Styrke  Sola-møtet</a:t>
            </a:r>
          </a:p>
          <a:p>
            <a:r>
              <a:rPr lang="nb-NO" sz="4000" dirty="0">
                <a:solidFill>
                  <a:schemeClr val="tx2">
                    <a:lumMod val="75000"/>
                    <a:lumOff val="25000"/>
                  </a:schemeClr>
                </a:solidFill>
              </a:rPr>
              <a:t>Styrke vårt eget OG samarbeide med andre –men ikke utslette vår egenart</a:t>
            </a:r>
          </a:p>
          <a:p>
            <a:pPr marL="0" indent="0">
              <a:buNone/>
            </a:pPr>
            <a:endParaRPr lang="nb-NO" sz="4000" dirty="0">
              <a:solidFill>
                <a:schemeClr val="tx2">
                  <a:lumMod val="75000"/>
                  <a:lumOff val="25000"/>
                </a:schemeClr>
              </a:solidFill>
            </a:endParaRPr>
          </a:p>
          <a:p>
            <a:endParaRPr lang="nb-NO" sz="4000" dirty="0">
              <a:solidFill>
                <a:schemeClr val="tx2">
                  <a:lumMod val="75000"/>
                  <a:lumOff val="25000"/>
                </a:schemeClr>
              </a:solidFill>
            </a:endParaRPr>
          </a:p>
          <a:p>
            <a:endParaRPr lang="nb-NO" sz="3800" dirty="0">
              <a:solidFill>
                <a:schemeClr val="tx2">
                  <a:lumMod val="75000"/>
                  <a:lumOff val="25000"/>
                </a:schemeClr>
              </a:solidFill>
            </a:endParaRPr>
          </a:p>
          <a:p>
            <a:pPr marL="0" indent="0">
              <a:buNone/>
            </a:pPr>
            <a:endParaRPr lang="nb-NO" sz="3800" dirty="0">
              <a:solidFill>
                <a:schemeClr val="tx2">
                  <a:lumMod val="75000"/>
                  <a:lumOff val="25000"/>
                </a:schemeClr>
              </a:solidFill>
            </a:endParaRPr>
          </a:p>
          <a:p>
            <a:endParaRPr lang="nb-NO" dirty="0">
              <a:solidFill>
                <a:schemeClr val="tx2">
                  <a:lumMod val="75000"/>
                  <a:lumOff val="25000"/>
                </a:schemeClr>
              </a:solidFill>
            </a:endParaRPr>
          </a:p>
          <a:p>
            <a:endParaRPr lang="nb-NO" dirty="0">
              <a:solidFill>
                <a:schemeClr val="tx2">
                  <a:lumMod val="75000"/>
                  <a:lumOff val="25000"/>
                </a:schemeClr>
              </a:solidFill>
            </a:endParaRPr>
          </a:p>
        </p:txBody>
      </p:sp>
      <p:sp>
        <p:nvSpPr>
          <p:cNvPr id="6" name="TextBox 5">
            <a:extLst>
              <a:ext uri="{FF2B5EF4-FFF2-40B4-BE49-F238E27FC236}">
                <a16:creationId xmlns:a16="http://schemas.microsoft.com/office/drawing/2014/main" id="{A138C927-4D41-DEAF-BF8E-F2AA4D8BECFC}"/>
              </a:ext>
            </a:extLst>
          </p:cNvPr>
          <p:cNvSpPr txBox="1"/>
          <p:nvPr/>
        </p:nvSpPr>
        <p:spPr>
          <a:xfrm>
            <a:off x="201706" y="1452282"/>
            <a:ext cx="184731" cy="369332"/>
          </a:xfrm>
          <a:prstGeom prst="rect">
            <a:avLst/>
          </a:prstGeom>
          <a:noFill/>
        </p:spPr>
        <p:txBody>
          <a:bodyPr wrap="none" rtlCol="0">
            <a:spAutoFit/>
          </a:bodyPr>
          <a:lstStyle/>
          <a:p>
            <a:endParaRPr lang="nb-NO" dirty="0"/>
          </a:p>
        </p:txBody>
      </p:sp>
      <p:pic>
        <p:nvPicPr>
          <p:cNvPr id="4" name="Picture 3">
            <a:extLst>
              <a:ext uri="{FF2B5EF4-FFF2-40B4-BE49-F238E27FC236}">
                <a16:creationId xmlns:a16="http://schemas.microsoft.com/office/drawing/2014/main" id="{3E38DABD-BFD6-D52A-CE48-DC17102F9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9254" y="423572"/>
            <a:ext cx="1398041" cy="1376366"/>
          </a:xfrm>
          <a:prstGeom prst="rect">
            <a:avLst/>
          </a:prstGeom>
        </p:spPr>
      </p:pic>
    </p:spTree>
    <p:extLst>
      <p:ext uri="{BB962C8B-B14F-4D97-AF65-F5344CB8AC3E}">
        <p14:creationId xmlns:p14="http://schemas.microsoft.com/office/powerpoint/2010/main" val="68847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4CB3B-97A4-C9C4-BABB-04C4DE112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BF9D5-38AB-5639-FB0D-FE88F5EC255D}"/>
              </a:ext>
            </a:extLst>
          </p:cNvPr>
          <p:cNvSpPr>
            <a:spLocks noGrp="1"/>
          </p:cNvSpPr>
          <p:nvPr>
            <p:ph type="title"/>
          </p:nvPr>
        </p:nvSpPr>
        <p:spPr>
          <a:xfrm>
            <a:off x="201706" y="259872"/>
            <a:ext cx="8049223" cy="1561742"/>
          </a:xfrm>
          <a:solidFill>
            <a:srgbClr val="CC9900"/>
          </a:solidFill>
        </p:spPr>
        <p:txBody>
          <a:bodyPr>
            <a:normAutofit fontScale="90000"/>
          </a:bodyPr>
          <a:lstStyle/>
          <a:p>
            <a:br>
              <a:rPr lang="nb-NO" dirty="0">
                <a:solidFill>
                  <a:schemeClr val="tx2">
                    <a:lumMod val="75000"/>
                    <a:lumOff val="25000"/>
                  </a:schemeClr>
                </a:solidFill>
              </a:rPr>
            </a:br>
            <a:r>
              <a:rPr lang="nb-NO" dirty="0">
                <a:solidFill>
                  <a:schemeClr val="tx2">
                    <a:lumMod val="75000"/>
                    <a:lumOff val="25000"/>
                  </a:schemeClr>
                </a:solidFill>
              </a:rPr>
              <a:t>Fremtidige perspektiver– fortsett som vi stevner! Stø kurs – full fart!</a:t>
            </a:r>
            <a:br>
              <a:rPr lang="nb-NO" dirty="0">
                <a:solidFill>
                  <a:schemeClr val="tx2">
                    <a:lumMod val="75000"/>
                    <a:lumOff val="25000"/>
                  </a:schemeClr>
                </a:solidFill>
              </a:rPr>
            </a:br>
            <a:endParaRPr lang="nb-NO"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1B395088-333C-2DEB-4B21-B0AC4394D0F3}"/>
              </a:ext>
            </a:extLst>
          </p:cNvPr>
          <p:cNvSpPr>
            <a:spLocks noGrp="1"/>
          </p:cNvSpPr>
          <p:nvPr>
            <p:ph idx="1"/>
          </p:nvPr>
        </p:nvSpPr>
        <p:spPr>
          <a:xfrm>
            <a:off x="201706" y="2071484"/>
            <a:ext cx="9070075" cy="4008029"/>
          </a:xfrm>
          <a:solidFill>
            <a:schemeClr val="accent4">
              <a:lumMod val="20000"/>
              <a:lumOff val="80000"/>
            </a:schemeClr>
          </a:solidFill>
          <a:ln>
            <a:solidFill>
              <a:schemeClr val="accent1">
                <a:lumMod val="75000"/>
              </a:schemeClr>
            </a:solidFill>
          </a:ln>
        </p:spPr>
        <p:txBody>
          <a:bodyPr>
            <a:normAutofit/>
          </a:bodyPr>
          <a:lstStyle/>
          <a:p>
            <a:r>
              <a:rPr lang="nb-NO" sz="4000" dirty="0">
                <a:solidFill>
                  <a:schemeClr val="tx2">
                    <a:lumMod val="75000"/>
                    <a:lumOff val="25000"/>
                  </a:schemeClr>
                </a:solidFill>
              </a:rPr>
              <a:t>Styrke klubbens indre liv</a:t>
            </a:r>
          </a:p>
          <a:p>
            <a:r>
              <a:rPr lang="nb-NO" sz="4000" dirty="0">
                <a:solidFill>
                  <a:schemeClr val="tx2">
                    <a:lumMod val="75000"/>
                    <a:lumOff val="25000"/>
                  </a:schemeClr>
                </a:solidFill>
              </a:rPr>
              <a:t>Delta aktivt på møtene</a:t>
            </a:r>
          </a:p>
          <a:p>
            <a:r>
              <a:rPr lang="nb-NO" sz="4000" dirty="0">
                <a:solidFill>
                  <a:schemeClr val="tx2">
                    <a:lumMod val="75000"/>
                    <a:lumOff val="25000"/>
                  </a:schemeClr>
                </a:solidFill>
              </a:rPr>
              <a:t>Arrangementer –ja, takk!</a:t>
            </a:r>
          </a:p>
          <a:p>
            <a:r>
              <a:rPr lang="nb-NO" sz="4000" dirty="0">
                <a:solidFill>
                  <a:schemeClr val="tx2">
                    <a:lumMod val="75000"/>
                    <a:lumOff val="25000"/>
                  </a:schemeClr>
                </a:solidFill>
              </a:rPr>
              <a:t>Ei din komite: kom med forslag!</a:t>
            </a:r>
          </a:p>
          <a:p>
            <a:r>
              <a:rPr lang="nb-NO" sz="4000" dirty="0">
                <a:solidFill>
                  <a:schemeClr val="tx2">
                    <a:lumMod val="75000"/>
                    <a:lumOff val="25000"/>
                  </a:schemeClr>
                </a:solidFill>
              </a:rPr>
              <a:t>Diskutere hva Rotarys verdier skal bety for oss i det daglige –utfordre hverandre</a:t>
            </a:r>
          </a:p>
          <a:p>
            <a:endParaRPr lang="nb-NO" sz="4000" dirty="0">
              <a:solidFill>
                <a:schemeClr val="tx2">
                  <a:lumMod val="75000"/>
                  <a:lumOff val="25000"/>
                </a:schemeClr>
              </a:solidFill>
            </a:endParaRPr>
          </a:p>
          <a:p>
            <a:endParaRPr lang="nb-NO" sz="3800" dirty="0">
              <a:solidFill>
                <a:schemeClr val="tx2">
                  <a:lumMod val="75000"/>
                  <a:lumOff val="25000"/>
                </a:schemeClr>
              </a:solidFill>
            </a:endParaRPr>
          </a:p>
          <a:p>
            <a:pPr marL="0" indent="0">
              <a:buNone/>
            </a:pPr>
            <a:endParaRPr lang="nb-NO" sz="3800" dirty="0">
              <a:solidFill>
                <a:schemeClr val="tx2">
                  <a:lumMod val="75000"/>
                  <a:lumOff val="25000"/>
                </a:schemeClr>
              </a:solidFill>
            </a:endParaRPr>
          </a:p>
          <a:p>
            <a:endParaRPr lang="nb-NO" dirty="0">
              <a:solidFill>
                <a:schemeClr val="tx2">
                  <a:lumMod val="75000"/>
                  <a:lumOff val="25000"/>
                </a:schemeClr>
              </a:solidFill>
            </a:endParaRPr>
          </a:p>
          <a:p>
            <a:endParaRPr lang="nb-NO" dirty="0">
              <a:solidFill>
                <a:schemeClr val="tx2">
                  <a:lumMod val="75000"/>
                  <a:lumOff val="25000"/>
                </a:schemeClr>
              </a:solidFill>
            </a:endParaRPr>
          </a:p>
        </p:txBody>
      </p:sp>
      <p:sp>
        <p:nvSpPr>
          <p:cNvPr id="6" name="TextBox 5">
            <a:extLst>
              <a:ext uri="{FF2B5EF4-FFF2-40B4-BE49-F238E27FC236}">
                <a16:creationId xmlns:a16="http://schemas.microsoft.com/office/drawing/2014/main" id="{CD625665-0855-A040-C0EF-090FA391FE7A}"/>
              </a:ext>
            </a:extLst>
          </p:cNvPr>
          <p:cNvSpPr txBox="1"/>
          <p:nvPr/>
        </p:nvSpPr>
        <p:spPr>
          <a:xfrm>
            <a:off x="201706" y="1452282"/>
            <a:ext cx="184731" cy="369332"/>
          </a:xfrm>
          <a:prstGeom prst="rect">
            <a:avLst/>
          </a:prstGeom>
          <a:noFill/>
        </p:spPr>
        <p:txBody>
          <a:bodyPr wrap="none" rtlCol="0">
            <a:spAutoFit/>
          </a:bodyPr>
          <a:lstStyle/>
          <a:p>
            <a:endParaRPr lang="nb-NO" dirty="0"/>
          </a:p>
        </p:txBody>
      </p:sp>
      <p:pic>
        <p:nvPicPr>
          <p:cNvPr id="4" name="Picture 3">
            <a:extLst>
              <a:ext uri="{FF2B5EF4-FFF2-40B4-BE49-F238E27FC236}">
                <a16:creationId xmlns:a16="http://schemas.microsoft.com/office/drawing/2014/main" id="{83CC9B2E-E7D5-BF02-2FEB-B96DE44608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9254" y="423572"/>
            <a:ext cx="1398041" cy="1376366"/>
          </a:xfrm>
          <a:prstGeom prst="rect">
            <a:avLst/>
          </a:prstGeom>
        </p:spPr>
      </p:pic>
    </p:spTree>
    <p:extLst>
      <p:ext uri="{BB962C8B-B14F-4D97-AF65-F5344CB8AC3E}">
        <p14:creationId xmlns:p14="http://schemas.microsoft.com/office/powerpoint/2010/main" val="293619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3AE72-16CD-C099-F792-19EEB64CE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C1186-DAF0-B200-7990-5432BB7F7FCE}"/>
              </a:ext>
            </a:extLst>
          </p:cNvPr>
          <p:cNvSpPr>
            <a:spLocks noGrp="1"/>
          </p:cNvSpPr>
          <p:nvPr>
            <p:ph type="title"/>
          </p:nvPr>
        </p:nvSpPr>
        <p:spPr>
          <a:xfrm>
            <a:off x="201706" y="259872"/>
            <a:ext cx="8049223" cy="1561742"/>
          </a:xfrm>
          <a:solidFill>
            <a:srgbClr val="CC9900"/>
          </a:solidFill>
        </p:spPr>
        <p:txBody>
          <a:bodyPr>
            <a:normAutofit fontScale="90000"/>
          </a:bodyPr>
          <a:lstStyle/>
          <a:p>
            <a:br>
              <a:rPr lang="nb-NO" dirty="0">
                <a:solidFill>
                  <a:schemeClr val="tx2">
                    <a:lumMod val="75000"/>
                    <a:lumOff val="25000"/>
                  </a:schemeClr>
                </a:solidFill>
              </a:rPr>
            </a:br>
            <a:r>
              <a:rPr lang="nb-NO" dirty="0">
                <a:solidFill>
                  <a:schemeClr val="tx2">
                    <a:lumMod val="75000"/>
                    <a:lumOff val="25000"/>
                  </a:schemeClr>
                </a:solidFill>
              </a:rPr>
              <a:t>Fremtidige perspektiver– fortsett som vi stevner! Stø kurs – full fart!</a:t>
            </a:r>
            <a:br>
              <a:rPr lang="nb-NO" dirty="0">
                <a:solidFill>
                  <a:schemeClr val="tx2">
                    <a:lumMod val="75000"/>
                    <a:lumOff val="25000"/>
                  </a:schemeClr>
                </a:solidFill>
              </a:rPr>
            </a:br>
            <a:endParaRPr lang="nb-NO"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91123DBD-66A2-7AFA-6D04-1CAF634F8FD3}"/>
              </a:ext>
            </a:extLst>
          </p:cNvPr>
          <p:cNvSpPr>
            <a:spLocks noGrp="1"/>
          </p:cNvSpPr>
          <p:nvPr>
            <p:ph idx="1"/>
          </p:nvPr>
        </p:nvSpPr>
        <p:spPr>
          <a:xfrm>
            <a:off x="201706" y="2071484"/>
            <a:ext cx="9070075" cy="4008029"/>
          </a:xfrm>
          <a:solidFill>
            <a:schemeClr val="accent4">
              <a:lumMod val="20000"/>
              <a:lumOff val="80000"/>
            </a:schemeClr>
          </a:solidFill>
          <a:ln>
            <a:solidFill>
              <a:schemeClr val="accent1">
                <a:lumMod val="75000"/>
              </a:schemeClr>
            </a:solidFill>
          </a:ln>
        </p:spPr>
        <p:txBody>
          <a:bodyPr>
            <a:normAutofit lnSpcReduction="10000"/>
          </a:bodyPr>
          <a:lstStyle/>
          <a:p>
            <a:r>
              <a:rPr lang="nb-NO" sz="4000" dirty="0">
                <a:solidFill>
                  <a:schemeClr val="tx2">
                    <a:lumMod val="75000"/>
                    <a:lumOff val="25000"/>
                  </a:schemeClr>
                </a:solidFill>
              </a:rPr>
              <a:t>Styrke rekruttering av nye medlemmer løpende ved å benytte erfaringene fra foregående år</a:t>
            </a:r>
          </a:p>
          <a:p>
            <a:r>
              <a:rPr lang="nb-NO" sz="4000" dirty="0" err="1">
                <a:solidFill>
                  <a:schemeClr val="tx2">
                    <a:lumMod val="75000"/>
                    <a:lumOff val="25000"/>
                  </a:schemeClr>
                </a:solidFill>
              </a:rPr>
              <a:t>Viderutvikle</a:t>
            </a:r>
            <a:r>
              <a:rPr lang="nb-NO" sz="4000" dirty="0">
                <a:solidFill>
                  <a:schemeClr val="tx2">
                    <a:lumMod val="75000"/>
                    <a:lumOff val="25000"/>
                  </a:schemeClr>
                </a:solidFill>
              </a:rPr>
              <a:t> fadderrollen i tråd med veileder som Rotary har laget</a:t>
            </a:r>
          </a:p>
          <a:p>
            <a:r>
              <a:rPr lang="nb-NO" sz="4000" dirty="0">
                <a:solidFill>
                  <a:schemeClr val="tx2">
                    <a:lumMod val="75000"/>
                    <a:lumOff val="25000"/>
                  </a:schemeClr>
                </a:solidFill>
              </a:rPr>
              <a:t>Være gode </a:t>
            </a:r>
            <a:r>
              <a:rPr lang="nb-NO" sz="4000" dirty="0" err="1">
                <a:solidFill>
                  <a:schemeClr val="tx2">
                    <a:lumMod val="75000"/>
                    <a:lumOff val="25000"/>
                  </a:schemeClr>
                </a:solidFill>
              </a:rPr>
              <a:t>Rotaryvenner</a:t>
            </a:r>
            <a:r>
              <a:rPr lang="nb-NO" sz="4000" dirty="0">
                <a:solidFill>
                  <a:schemeClr val="tx2">
                    <a:lumMod val="75000"/>
                    <a:lumOff val="25000"/>
                  </a:schemeClr>
                </a:solidFill>
              </a:rPr>
              <a:t> for eksisterende medlemmer</a:t>
            </a:r>
          </a:p>
          <a:p>
            <a:endParaRPr lang="nb-NO" sz="4000" dirty="0">
              <a:solidFill>
                <a:schemeClr val="tx2">
                  <a:lumMod val="75000"/>
                  <a:lumOff val="25000"/>
                </a:schemeClr>
              </a:solidFill>
            </a:endParaRPr>
          </a:p>
          <a:p>
            <a:endParaRPr lang="nb-NO" sz="4000" dirty="0">
              <a:solidFill>
                <a:schemeClr val="tx2">
                  <a:lumMod val="75000"/>
                  <a:lumOff val="25000"/>
                </a:schemeClr>
              </a:solidFill>
            </a:endParaRPr>
          </a:p>
          <a:p>
            <a:endParaRPr lang="nb-NO" sz="3800" dirty="0">
              <a:solidFill>
                <a:schemeClr val="tx2">
                  <a:lumMod val="75000"/>
                  <a:lumOff val="25000"/>
                </a:schemeClr>
              </a:solidFill>
            </a:endParaRPr>
          </a:p>
          <a:p>
            <a:pPr marL="0" indent="0">
              <a:buNone/>
            </a:pPr>
            <a:endParaRPr lang="nb-NO" sz="3800" dirty="0">
              <a:solidFill>
                <a:schemeClr val="tx2">
                  <a:lumMod val="75000"/>
                  <a:lumOff val="25000"/>
                </a:schemeClr>
              </a:solidFill>
            </a:endParaRPr>
          </a:p>
          <a:p>
            <a:endParaRPr lang="nb-NO" dirty="0">
              <a:solidFill>
                <a:schemeClr val="tx2">
                  <a:lumMod val="75000"/>
                  <a:lumOff val="25000"/>
                </a:schemeClr>
              </a:solidFill>
            </a:endParaRPr>
          </a:p>
          <a:p>
            <a:endParaRPr lang="nb-NO" dirty="0">
              <a:solidFill>
                <a:schemeClr val="tx2">
                  <a:lumMod val="75000"/>
                  <a:lumOff val="25000"/>
                </a:schemeClr>
              </a:solidFill>
            </a:endParaRPr>
          </a:p>
        </p:txBody>
      </p:sp>
      <p:sp>
        <p:nvSpPr>
          <p:cNvPr id="6" name="TextBox 5">
            <a:extLst>
              <a:ext uri="{FF2B5EF4-FFF2-40B4-BE49-F238E27FC236}">
                <a16:creationId xmlns:a16="http://schemas.microsoft.com/office/drawing/2014/main" id="{B23A6A51-FC4B-66B8-8F7B-E1B55EF436B5}"/>
              </a:ext>
            </a:extLst>
          </p:cNvPr>
          <p:cNvSpPr txBox="1"/>
          <p:nvPr/>
        </p:nvSpPr>
        <p:spPr>
          <a:xfrm>
            <a:off x="201706" y="1452282"/>
            <a:ext cx="184731" cy="369332"/>
          </a:xfrm>
          <a:prstGeom prst="rect">
            <a:avLst/>
          </a:prstGeom>
          <a:noFill/>
        </p:spPr>
        <p:txBody>
          <a:bodyPr wrap="none" rtlCol="0">
            <a:spAutoFit/>
          </a:bodyPr>
          <a:lstStyle/>
          <a:p>
            <a:endParaRPr lang="nb-NO" dirty="0"/>
          </a:p>
        </p:txBody>
      </p:sp>
      <p:pic>
        <p:nvPicPr>
          <p:cNvPr id="4" name="Picture 3">
            <a:extLst>
              <a:ext uri="{FF2B5EF4-FFF2-40B4-BE49-F238E27FC236}">
                <a16:creationId xmlns:a16="http://schemas.microsoft.com/office/drawing/2014/main" id="{D774DDCB-EED7-378F-C9AC-25FDE5E903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9254" y="423572"/>
            <a:ext cx="1398041" cy="1376366"/>
          </a:xfrm>
          <a:prstGeom prst="rect">
            <a:avLst/>
          </a:prstGeom>
        </p:spPr>
      </p:pic>
    </p:spTree>
    <p:extLst>
      <p:ext uri="{BB962C8B-B14F-4D97-AF65-F5344CB8AC3E}">
        <p14:creationId xmlns:p14="http://schemas.microsoft.com/office/powerpoint/2010/main" val="82047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58E7-909B-747A-5319-F61C779DB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5D282-779F-1D82-00B9-B5CA079BD7F7}"/>
              </a:ext>
            </a:extLst>
          </p:cNvPr>
          <p:cNvSpPr>
            <a:spLocks noGrp="1"/>
          </p:cNvSpPr>
          <p:nvPr>
            <p:ph type="title"/>
          </p:nvPr>
        </p:nvSpPr>
        <p:spPr>
          <a:xfrm>
            <a:off x="838200" y="252919"/>
            <a:ext cx="7781365" cy="1572706"/>
          </a:xfrm>
          <a:solidFill>
            <a:srgbClr val="CC9900"/>
          </a:solidFill>
        </p:spPr>
        <p:txBody>
          <a:bodyPr>
            <a:normAutofit fontScale="90000"/>
          </a:bodyPr>
          <a:lstStyle/>
          <a:p>
            <a:r>
              <a:rPr lang="nb-NO" dirty="0">
                <a:solidFill>
                  <a:schemeClr val="tx2">
                    <a:lumMod val="75000"/>
                    <a:lumOff val="25000"/>
                  </a:schemeClr>
                </a:solidFill>
              </a:rPr>
              <a:t>2025 og 2026: Hva betyr møtet på onsdagene i Stavanger Rotary Klubb?</a:t>
            </a:r>
          </a:p>
        </p:txBody>
      </p:sp>
      <p:sp>
        <p:nvSpPr>
          <p:cNvPr id="3" name="Content Placeholder 2">
            <a:extLst>
              <a:ext uri="{FF2B5EF4-FFF2-40B4-BE49-F238E27FC236}">
                <a16:creationId xmlns:a16="http://schemas.microsoft.com/office/drawing/2014/main" id="{B024C8F5-0065-E08A-F18C-81263F96A326}"/>
              </a:ext>
            </a:extLst>
          </p:cNvPr>
          <p:cNvSpPr>
            <a:spLocks noGrp="1"/>
          </p:cNvSpPr>
          <p:nvPr>
            <p:ph idx="1"/>
          </p:nvPr>
        </p:nvSpPr>
        <p:spPr>
          <a:xfrm>
            <a:off x="838200" y="2141537"/>
            <a:ext cx="8278504" cy="4351338"/>
          </a:xfrm>
        </p:spPr>
        <p:txBody>
          <a:bodyPr>
            <a:normAutofit lnSpcReduction="10000"/>
          </a:bodyPr>
          <a:lstStyle/>
          <a:p>
            <a:r>
              <a:rPr lang="nb-NO" dirty="0">
                <a:solidFill>
                  <a:schemeClr val="tx2">
                    <a:lumMod val="75000"/>
                    <a:lumOff val="25000"/>
                  </a:schemeClr>
                </a:solidFill>
              </a:rPr>
              <a:t>Et forum for seriøs diskusjon om viktige temaer i dagens samfunn</a:t>
            </a:r>
          </a:p>
          <a:p>
            <a:r>
              <a:rPr lang="nb-NO" dirty="0">
                <a:solidFill>
                  <a:schemeClr val="tx2">
                    <a:lumMod val="75000"/>
                    <a:lumOff val="25000"/>
                  </a:schemeClr>
                </a:solidFill>
              </a:rPr>
              <a:t>Et sted for å bli inspirert og oppglødd</a:t>
            </a:r>
          </a:p>
          <a:p>
            <a:r>
              <a:rPr lang="nb-NO" dirty="0">
                <a:solidFill>
                  <a:schemeClr val="tx2">
                    <a:lumMod val="75000"/>
                    <a:lumOff val="25000"/>
                  </a:schemeClr>
                </a:solidFill>
              </a:rPr>
              <a:t>En arena for å bli i stand til å forstå verden vi lever i bedre</a:t>
            </a:r>
          </a:p>
          <a:p>
            <a:r>
              <a:rPr lang="nb-NO" dirty="0">
                <a:solidFill>
                  <a:schemeClr val="tx2">
                    <a:lumMod val="75000"/>
                    <a:lumOff val="25000"/>
                  </a:schemeClr>
                </a:solidFill>
              </a:rPr>
              <a:t>Et rom for saklig sannhetssøken </a:t>
            </a:r>
          </a:p>
          <a:p>
            <a:r>
              <a:rPr lang="nb-NO" dirty="0">
                <a:solidFill>
                  <a:schemeClr val="tx2">
                    <a:lumMod val="75000"/>
                    <a:lumOff val="25000"/>
                  </a:schemeClr>
                </a:solidFill>
              </a:rPr>
              <a:t>En treningsarena for å uttrykke de verdier vi står for</a:t>
            </a:r>
          </a:p>
          <a:p>
            <a:r>
              <a:rPr lang="nb-NO" dirty="0">
                <a:solidFill>
                  <a:schemeClr val="tx2">
                    <a:lumMod val="75000"/>
                    <a:lumOff val="25000"/>
                  </a:schemeClr>
                </a:solidFill>
              </a:rPr>
              <a:t>Et forum hvor vi fremmer respekt for andre </a:t>
            </a:r>
          </a:p>
          <a:p>
            <a:r>
              <a:rPr lang="nb-NO" dirty="0">
                <a:solidFill>
                  <a:schemeClr val="tx2">
                    <a:lumMod val="75000"/>
                    <a:lumOff val="25000"/>
                  </a:schemeClr>
                </a:solidFill>
              </a:rPr>
              <a:t>Et sted hvor vi kan overskride samfunnskapte barrierer mellom sosiale grupper</a:t>
            </a:r>
          </a:p>
        </p:txBody>
      </p:sp>
      <p:sp>
        <p:nvSpPr>
          <p:cNvPr id="5" name="TextBox 4">
            <a:extLst>
              <a:ext uri="{FF2B5EF4-FFF2-40B4-BE49-F238E27FC236}">
                <a16:creationId xmlns:a16="http://schemas.microsoft.com/office/drawing/2014/main" id="{6A5BAC9E-DF1F-C6A8-7EBA-390EFE076FFD}"/>
              </a:ext>
            </a:extLst>
          </p:cNvPr>
          <p:cNvSpPr txBox="1"/>
          <p:nvPr/>
        </p:nvSpPr>
        <p:spPr>
          <a:xfrm>
            <a:off x="8979089" y="1819385"/>
            <a:ext cx="2706091" cy="4524315"/>
          </a:xfrm>
          <a:prstGeom prst="rect">
            <a:avLst/>
          </a:prstGeom>
          <a:solidFill>
            <a:srgbClr val="FFC000"/>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dirty="0">
                <a:latin typeface="Arial Nova Light" panose="020B0304020202020204" pitchFamily="34" charset="0"/>
              </a:rPr>
              <a:t>Gode foredrag</a:t>
            </a:r>
          </a:p>
          <a:p>
            <a:endParaRPr lang="nb-NO" dirty="0">
              <a:latin typeface="Arial Nova Light" panose="020B0304020202020204" pitchFamily="34" charset="0"/>
            </a:endParaRPr>
          </a:p>
          <a:p>
            <a:r>
              <a:rPr lang="nb-NO" dirty="0">
                <a:latin typeface="Arial Nova Light" panose="020B0304020202020204" pitchFamily="34" charset="0"/>
              </a:rPr>
              <a:t>God tid til diskusjon</a:t>
            </a:r>
          </a:p>
          <a:p>
            <a:endParaRPr lang="nb-NO" dirty="0">
              <a:latin typeface="Arial Nova Light" panose="020B0304020202020204" pitchFamily="34" charset="0"/>
            </a:endParaRPr>
          </a:p>
          <a:p>
            <a:r>
              <a:rPr lang="nb-NO" dirty="0">
                <a:latin typeface="Arial Nova Light" panose="020B0304020202020204" pitchFamily="34" charset="0"/>
              </a:rPr>
              <a:t>Aktive deltakere</a:t>
            </a:r>
          </a:p>
          <a:p>
            <a:endParaRPr lang="nb-NO" dirty="0">
              <a:latin typeface="Arial Nova Light" panose="020B0304020202020204" pitchFamily="34" charset="0"/>
            </a:endParaRPr>
          </a:p>
          <a:p>
            <a:r>
              <a:rPr lang="nb-NO" dirty="0">
                <a:latin typeface="Arial Nova Light" panose="020B0304020202020204" pitchFamily="34" charset="0"/>
              </a:rPr>
              <a:t>Invitere flere synspunkter på samme tema</a:t>
            </a:r>
          </a:p>
          <a:p>
            <a:endParaRPr lang="nb-NO" dirty="0">
              <a:latin typeface="Arial Nova Light" panose="020B0304020202020204" pitchFamily="34" charset="0"/>
            </a:endParaRPr>
          </a:p>
          <a:p>
            <a:r>
              <a:rPr lang="nb-NO" dirty="0">
                <a:latin typeface="Arial Nova Light" panose="020B0304020202020204" pitchFamily="34" charset="0"/>
              </a:rPr>
              <a:t>God tid til å møtes, snakke sammen, utvikle relasjoner</a:t>
            </a:r>
          </a:p>
          <a:p>
            <a:endParaRPr lang="nb-NO" dirty="0">
              <a:latin typeface="Arial Nova Light" panose="020B0304020202020204" pitchFamily="34" charset="0"/>
            </a:endParaRPr>
          </a:p>
          <a:p>
            <a:r>
              <a:rPr lang="nb-NO" dirty="0">
                <a:latin typeface="Arial Nova Light" panose="020B0304020202020204" pitchFamily="34" charset="0"/>
              </a:rPr>
              <a:t>Tåle energi, ja, også skarpe formuleringer! Vi vil hverandre vel!</a:t>
            </a:r>
          </a:p>
        </p:txBody>
      </p:sp>
      <p:pic>
        <p:nvPicPr>
          <p:cNvPr id="8" name="Picture 7">
            <a:extLst>
              <a:ext uri="{FF2B5EF4-FFF2-40B4-BE49-F238E27FC236}">
                <a16:creationId xmlns:a16="http://schemas.microsoft.com/office/drawing/2014/main" id="{1EB23EB4-61B9-B753-DE74-3A6086E56F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695" y="237301"/>
            <a:ext cx="1396105" cy="1377815"/>
          </a:xfrm>
          <a:prstGeom prst="rect">
            <a:avLst/>
          </a:prstGeom>
        </p:spPr>
      </p:pic>
    </p:spTree>
    <p:extLst>
      <p:ext uri="{BB962C8B-B14F-4D97-AF65-F5344CB8AC3E}">
        <p14:creationId xmlns:p14="http://schemas.microsoft.com/office/powerpoint/2010/main" val="567763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4F9B5-5439-5548-3F0C-1CE3C3DB4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1E834-DBDC-8471-81D5-574F664DC513}"/>
              </a:ext>
            </a:extLst>
          </p:cNvPr>
          <p:cNvSpPr>
            <a:spLocks noGrp="1"/>
          </p:cNvSpPr>
          <p:nvPr>
            <p:ph type="title"/>
          </p:nvPr>
        </p:nvSpPr>
        <p:spPr>
          <a:xfrm>
            <a:off x="838200" y="271646"/>
            <a:ext cx="7781365" cy="1572706"/>
          </a:xfrm>
          <a:solidFill>
            <a:srgbClr val="CC9900"/>
          </a:solidFill>
        </p:spPr>
        <p:txBody>
          <a:bodyPr>
            <a:normAutofit/>
          </a:bodyPr>
          <a:lstStyle/>
          <a:p>
            <a:r>
              <a:rPr lang="nb-NO" dirty="0">
                <a:solidFill>
                  <a:schemeClr val="tx2">
                    <a:lumMod val="75000"/>
                    <a:lumOff val="25000"/>
                  </a:schemeClr>
                </a:solidFill>
              </a:rPr>
              <a:t>Vårt Rotary blir til hver dag</a:t>
            </a:r>
          </a:p>
        </p:txBody>
      </p:sp>
      <p:sp>
        <p:nvSpPr>
          <p:cNvPr id="3" name="Content Placeholder 2">
            <a:extLst>
              <a:ext uri="{FF2B5EF4-FFF2-40B4-BE49-F238E27FC236}">
                <a16:creationId xmlns:a16="http://schemas.microsoft.com/office/drawing/2014/main" id="{41D655AC-7EF3-9117-CB80-3A06B43E3E71}"/>
              </a:ext>
            </a:extLst>
          </p:cNvPr>
          <p:cNvSpPr>
            <a:spLocks noGrp="1"/>
          </p:cNvSpPr>
          <p:nvPr>
            <p:ph idx="1"/>
          </p:nvPr>
        </p:nvSpPr>
        <p:spPr>
          <a:xfrm>
            <a:off x="838200" y="2141537"/>
            <a:ext cx="8278504" cy="4351338"/>
          </a:xfrm>
        </p:spPr>
        <p:txBody>
          <a:bodyPr>
            <a:normAutofit lnSpcReduction="10000"/>
          </a:bodyPr>
          <a:lstStyle/>
          <a:p>
            <a:r>
              <a:rPr lang="nb-NO" dirty="0">
                <a:solidFill>
                  <a:schemeClr val="tx2">
                    <a:lumMod val="75000"/>
                    <a:lumOff val="25000"/>
                  </a:schemeClr>
                </a:solidFill>
              </a:rPr>
              <a:t>La oss glede oss over å være del av et stort og verdensomspennende nettverk av mennesker</a:t>
            </a:r>
          </a:p>
          <a:p>
            <a:r>
              <a:rPr lang="nb-NO" dirty="0">
                <a:solidFill>
                  <a:schemeClr val="tx2">
                    <a:lumMod val="75000"/>
                    <a:lumOff val="25000"/>
                  </a:schemeClr>
                </a:solidFill>
              </a:rPr>
              <a:t>Med masse energi, kunnskap, skaperkraft og erfaring</a:t>
            </a:r>
          </a:p>
          <a:p>
            <a:r>
              <a:rPr lang="nb-NO" dirty="0">
                <a:solidFill>
                  <a:schemeClr val="tx2">
                    <a:lumMod val="75000"/>
                    <a:lumOff val="25000"/>
                  </a:schemeClr>
                </a:solidFill>
              </a:rPr>
              <a:t>Som ønsker å gjøre en forskjell i verden, og i sitt lokalsamfunn</a:t>
            </a:r>
          </a:p>
          <a:p>
            <a:r>
              <a:rPr lang="nb-NO" dirty="0">
                <a:solidFill>
                  <a:schemeClr val="tx2">
                    <a:lumMod val="75000"/>
                    <a:lumOff val="25000"/>
                  </a:schemeClr>
                </a:solidFill>
              </a:rPr>
              <a:t>som velger å arbeide sammen for gode, humanitære formål. </a:t>
            </a:r>
          </a:p>
          <a:p>
            <a:r>
              <a:rPr lang="nb-NO" dirty="0">
                <a:solidFill>
                  <a:schemeClr val="tx2">
                    <a:lumMod val="75000"/>
                    <a:lumOff val="25000"/>
                  </a:schemeClr>
                </a:solidFill>
              </a:rPr>
              <a:t>og som faktisk HVER UKE!!! velger å møtes med Service </a:t>
            </a:r>
            <a:r>
              <a:rPr lang="nb-NO" dirty="0" err="1">
                <a:solidFill>
                  <a:schemeClr val="tx2">
                    <a:lumMod val="75000"/>
                    <a:lumOff val="25000"/>
                  </a:schemeClr>
                </a:solidFill>
              </a:rPr>
              <a:t>Above</a:t>
            </a:r>
            <a:r>
              <a:rPr lang="nb-NO" dirty="0">
                <a:solidFill>
                  <a:schemeClr val="tx2">
                    <a:lumMod val="75000"/>
                    <a:lumOff val="25000"/>
                  </a:schemeClr>
                </a:solidFill>
              </a:rPr>
              <a:t> </a:t>
            </a:r>
            <a:r>
              <a:rPr lang="nb-NO" dirty="0" err="1">
                <a:solidFill>
                  <a:schemeClr val="tx2">
                    <a:lumMod val="75000"/>
                    <a:lumOff val="25000"/>
                  </a:schemeClr>
                </a:solidFill>
              </a:rPr>
              <a:t>Self</a:t>
            </a:r>
            <a:r>
              <a:rPr lang="nb-NO" dirty="0">
                <a:solidFill>
                  <a:schemeClr val="tx2">
                    <a:lumMod val="75000"/>
                    <a:lumOff val="25000"/>
                  </a:schemeClr>
                </a:solidFill>
              </a:rPr>
              <a:t> som overskrift.</a:t>
            </a:r>
          </a:p>
        </p:txBody>
      </p:sp>
      <p:pic>
        <p:nvPicPr>
          <p:cNvPr id="8" name="Picture 7">
            <a:extLst>
              <a:ext uri="{FF2B5EF4-FFF2-40B4-BE49-F238E27FC236}">
                <a16:creationId xmlns:a16="http://schemas.microsoft.com/office/drawing/2014/main" id="{AF0FF5A5-8EC6-D03F-184B-57C9E6836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6012" y="447810"/>
            <a:ext cx="1396105" cy="1377815"/>
          </a:xfrm>
          <a:prstGeom prst="rect">
            <a:avLst/>
          </a:prstGeom>
        </p:spPr>
      </p:pic>
    </p:spTree>
    <p:extLst>
      <p:ext uri="{BB962C8B-B14F-4D97-AF65-F5344CB8AC3E}">
        <p14:creationId xmlns:p14="http://schemas.microsoft.com/office/powerpoint/2010/main" val="168192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5EC30-2C38-71AC-A7FB-A57F4E3C5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98666-218C-CF2A-84EC-A4A063E7E4E8}"/>
              </a:ext>
            </a:extLst>
          </p:cNvPr>
          <p:cNvSpPr>
            <a:spLocks noGrp="1"/>
          </p:cNvSpPr>
          <p:nvPr>
            <p:ph type="title"/>
          </p:nvPr>
        </p:nvSpPr>
        <p:spPr>
          <a:xfrm>
            <a:off x="619540" y="325369"/>
            <a:ext cx="7927641" cy="1325563"/>
          </a:xfrm>
          <a:solidFill>
            <a:srgbClr val="CC9900"/>
          </a:solidFill>
        </p:spPr>
        <p:txBody>
          <a:bodyPr/>
          <a:lstStyle/>
          <a:p>
            <a:r>
              <a:rPr lang="nb-NO" kern="100" dirty="0">
                <a:latin typeface="Verdana" panose="020B0604030504040204" pitchFamily="34" charset="0"/>
                <a:ea typeface="Calibri" panose="020F0502020204030204" pitchFamily="34" charset="0"/>
                <a:cs typeface="Times New Roman" panose="02020603050405020304" pitchFamily="18" charset="0"/>
              </a:rPr>
              <a:t>Velkommen til nytt Rotary-år! </a:t>
            </a:r>
            <a:r>
              <a:rPr lang="nb-NO" sz="1600" kern="100" dirty="0">
                <a:latin typeface="Verdana" panose="020B0604030504040204" pitchFamily="34" charset="0"/>
                <a:ea typeface="Calibri" panose="020F0502020204030204" pitchFamily="34" charset="0"/>
                <a:cs typeface="Times New Roman" panose="02020603050405020304" pitchFamily="18" charset="0"/>
              </a:rPr>
              <a:t>forts.</a:t>
            </a:r>
            <a:endParaRPr lang="nb-NO" sz="1600" dirty="0">
              <a:solidFill>
                <a:schemeClr val="accent1"/>
              </a:solidFill>
            </a:endParaRPr>
          </a:p>
        </p:txBody>
      </p:sp>
      <p:sp>
        <p:nvSpPr>
          <p:cNvPr id="8" name="TextBox 7">
            <a:extLst>
              <a:ext uri="{FF2B5EF4-FFF2-40B4-BE49-F238E27FC236}">
                <a16:creationId xmlns:a16="http://schemas.microsoft.com/office/drawing/2014/main" id="{EA75A2B6-2209-8DE2-F928-03146DF145F8}"/>
              </a:ext>
            </a:extLst>
          </p:cNvPr>
          <p:cNvSpPr txBox="1"/>
          <p:nvPr/>
        </p:nvSpPr>
        <p:spPr>
          <a:xfrm>
            <a:off x="798443" y="1950651"/>
            <a:ext cx="10068339" cy="4635884"/>
          </a:xfrm>
          <a:prstGeom prst="rect">
            <a:avLst/>
          </a:prstGeom>
          <a:noFill/>
        </p:spPr>
        <p:txBody>
          <a:bodyPr wrap="square" rtlCol="0">
            <a:spAutoFit/>
          </a:bodyPr>
          <a:lstStyle/>
          <a:p>
            <a:pPr>
              <a:lnSpc>
                <a:spcPct val="107000"/>
              </a:lnSpc>
              <a:spcAft>
                <a:spcPts val="800"/>
              </a:spcAft>
              <a:buNone/>
            </a:pPr>
            <a:r>
              <a:rPr lang="nb-NO" kern="100" dirty="0">
                <a:latin typeface="Verdana" panose="020B0604030504040204" pitchFamily="34" charset="0"/>
                <a:ea typeface="Calibri" panose="020F0502020204030204" pitchFamily="34" charset="0"/>
                <a:cs typeface="Times New Roman" panose="02020603050405020304" pitchFamily="18" charset="0"/>
              </a:rPr>
              <a:t>Ditt blikk for detaljer har som regel gjort at du har gjort litt ekstra, gitt litt ekstra, selv! Av og til </a:t>
            </a:r>
            <a:r>
              <a:rPr lang="nb-NO" kern="100" dirty="0" err="1">
                <a:latin typeface="Verdana" panose="020B0604030504040204" pitchFamily="34" charset="0"/>
                <a:ea typeface="Calibri" panose="020F0502020204030204" pitchFamily="34" charset="0"/>
                <a:cs typeface="Times New Roman" panose="02020603050405020304" pitchFamily="18" charset="0"/>
              </a:rPr>
              <a:t>pusjet</a:t>
            </a:r>
            <a:r>
              <a:rPr lang="nb-NO" kern="100" dirty="0">
                <a:latin typeface="Verdana" panose="020B0604030504040204" pitchFamily="34" charset="0"/>
                <a:ea typeface="Calibri" panose="020F0502020204030204" pitchFamily="34" charset="0"/>
                <a:cs typeface="Times New Roman" panose="02020603050405020304" pitchFamily="18" charset="0"/>
              </a:rPr>
              <a:t> du også noen av oss, når det gikk for tregt for deg! Du har gjennom din presidentperiode utfordret oss til å tenke gjennom hva som er viktig for oss, og gå i gang og få ting gjort. Enkelte ganger må jeg medgi jeg har vært helt uenig i impulsive handlinger. Men det har som regel gått seg til. </a:t>
            </a:r>
          </a:p>
          <a:p>
            <a:pPr>
              <a:lnSpc>
                <a:spcPct val="107000"/>
              </a:lnSpc>
              <a:spcAft>
                <a:spcPts val="800"/>
              </a:spcAft>
              <a:buNone/>
            </a:pPr>
            <a:r>
              <a:rPr lang="nb-NO" kern="100" dirty="0">
                <a:latin typeface="Verdana" panose="020B0604030504040204" pitchFamily="34" charset="0"/>
                <a:ea typeface="Calibri" panose="020F0502020204030204" pitchFamily="34" charset="0"/>
                <a:cs typeface="Times New Roman" panose="02020603050405020304" pitchFamily="18" charset="0"/>
              </a:rPr>
              <a:t>Det er mange medlemmer som har opplevd å bli sett på nye måter av deg, og din entusiasme og begeistring er smittende. </a:t>
            </a:r>
          </a:p>
          <a:p>
            <a:pPr>
              <a:lnSpc>
                <a:spcPct val="107000"/>
              </a:lnSpc>
              <a:spcAft>
                <a:spcPts val="800"/>
              </a:spcAft>
              <a:buNone/>
            </a:pPr>
            <a:r>
              <a:rPr lang="nb-NO" kern="100" dirty="0">
                <a:latin typeface="Verdana" panose="020B0604030504040204" pitchFamily="34" charset="0"/>
                <a:ea typeface="Calibri" panose="020F0502020204030204" pitchFamily="34" charset="0"/>
                <a:cs typeface="Times New Roman" panose="02020603050405020304" pitchFamily="18" charset="0"/>
              </a:rPr>
              <a:t>Dessuten har du ikke ligget på latsiden med det langsiktige organisasjonsarbeidet. </a:t>
            </a:r>
          </a:p>
          <a:p>
            <a:pPr>
              <a:lnSpc>
                <a:spcPct val="107000"/>
              </a:lnSpc>
              <a:spcAft>
                <a:spcPts val="800"/>
              </a:spcAft>
              <a:buNone/>
            </a:pPr>
            <a:r>
              <a:rPr lang="nb-NO" kern="100" dirty="0">
                <a:latin typeface="Verdana" panose="020B0604030504040204" pitchFamily="34" charset="0"/>
                <a:ea typeface="Calibri" panose="020F0502020204030204" pitchFamily="34" charset="0"/>
                <a:cs typeface="Times New Roman" panose="02020603050405020304" pitchFamily="18" charset="0"/>
              </a:rPr>
              <a:t>Du har laget gode statistikker og oversikter, og også maler, som vi vil ha nytte av i årene fremover. Nå er vi glade for at du kan få bruke dine erfaringer og evner på et mer overordnet nivå i Distrikt 2250. </a:t>
            </a:r>
          </a:p>
          <a:p>
            <a:pPr>
              <a:lnSpc>
                <a:spcPct val="107000"/>
              </a:lnSpc>
              <a:spcAft>
                <a:spcPts val="800"/>
              </a:spcAft>
              <a:buNone/>
            </a:pPr>
            <a:r>
              <a:rPr lang="nb-NO" kern="100" dirty="0">
                <a:latin typeface="Verdana" panose="020B0604030504040204" pitchFamily="34" charset="0"/>
                <a:ea typeface="Calibri" panose="020F0502020204030204" pitchFamily="34" charset="0"/>
                <a:cs typeface="Times New Roman" panose="02020603050405020304" pitchFamily="18" charset="0"/>
              </a:rPr>
              <a:t>Lykke til videre! Vi vet du vil dele dine tanker med oss om hva som skjer på overordnet nivå i vår organisasjon, og håper du får tid til å være sammen med oss på mange onsdager. </a:t>
            </a:r>
            <a:endParaRPr lang="nb-NO"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42BF980-BEC3-3584-3C2C-32898C679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4922" y="152426"/>
            <a:ext cx="1697769" cy="1671447"/>
          </a:xfrm>
          <a:prstGeom prst="rect">
            <a:avLst/>
          </a:prstGeom>
        </p:spPr>
      </p:pic>
    </p:spTree>
    <p:extLst>
      <p:ext uri="{BB962C8B-B14F-4D97-AF65-F5344CB8AC3E}">
        <p14:creationId xmlns:p14="http://schemas.microsoft.com/office/powerpoint/2010/main" val="226895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22C6E-8628-4BA2-23C2-9D766541A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1E33D-55C7-134E-33C2-E2335C723D64}"/>
              </a:ext>
            </a:extLst>
          </p:cNvPr>
          <p:cNvSpPr>
            <a:spLocks noGrp="1"/>
          </p:cNvSpPr>
          <p:nvPr>
            <p:ph type="title"/>
          </p:nvPr>
        </p:nvSpPr>
        <p:spPr>
          <a:xfrm>
            <a:off x="619540" y="325369"/>
            <a:ext cx="7927641" cy="1325563"/>
          </a:xfrm>
          <a:solidFill>
            <a:srgbClr val="CC9900"/>
          </a:solidFill>
        </p:spPr>
        <p:txBody>
          <a:bodyPr>
            <a:normAutofit/>
          </a:bodyPr>
          <a:lstStyle/>
          <a:p>
            <a:r>
              <a:rPr lang="nb-NO" dirty="0">
                <a:solidFill>
                  <a:schemeClr val="accent1"/>
                </a:solidFill>
              </a:rPr>
              <a:t>Vårt Rotary</a:t>
            </a:r>
          </a:p>
        </p:txBody>
      </p:sp>
      <p:sp>
        <p:nvSpPr>
          <p:cNvPr id="8" name="TextBox 7">
            <a:extLst>
              <a:ext uri="{FF2B5EF4-FFF2-40B4-BE49-F238E27FC236}">
                <a16:creationId xmlns:a16="http://schemas.microsoft.com/office/drawing/2014/main" id="{46499090-5BAB-C674-631B-467F1E172FB0}"/>
              </a:ext>
            </a:extLst>
          </p:cNvPr>
          <p:cNvSpPr txBox="1"/>
          <p:nvPr/>
        </p:nvSpPr>
        <p:spPr>
          <a:xfrm>
            <a:off x="798443" y="1950651"/>
            <a:ext cx="10068339" cy="512255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Jeg har kalt dette innlegget mitt «Vårt Rotary». </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Hva er Rotary? Er det en motsetning mellom Rotary International og klubbnivået? Jeg sto midt oppe i den diskusjonen i vår og sommer, da jeg skulle til Calgary samtidig som det var Convention. Jeg hadde begeistret bestemt meg for å delta, og lette etter programmet på nettsidene, etter som vinteren og våren gikk, sjekket hoteller osv. Programmet kom aldri – bare lange lister over kategorier med bidragsytere, deres CV-er og hvilke </a:t>
            </a:r>
            <a:r>
              <a:rPr kumimoji="0" lang="nb-NO" sz="1800" b="0" i="0" u="none" strike="noStrike" kern="100" cap="none" spc="0" normalizeH="0" baseline="0" noProof="0" dirty="0" err="1">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events</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de ulike donator-klassene kunne delta på. Jeg har vært med å arrangere europeiske og internasjonale konferanser flere ganger, og vet hva som kreves. For meg var innholdet i kongressen så tynt, så hult, så fokusert på glamour, at jeg lot være å delta. </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Jeg må innrømme at jeg hadde kvaler—skulle jeg virkelig gå inn og være president i en slik organisasjon? Jeg er ikke alene om å tenke dette om årets samling. Blant annet var det andre deltakere på PELS-samlingen i Bergen tidligere i år, som hadde kritiske tanker om disse internasjonale samlingene og om det internasjonale nivåets bruk av midlene våre</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212121"/>
                </a:solidFill>
                <a:effectLst/>
                <a:uLnTx/>
                <a:uFillTx/>
                <a:latin typeface="Arial Nova" panose="020B0504020202020204" pitchFamily="34" charset="0"/>
                <a:ea typeface="+mn-ea"/>
                <a:cs typeface="+mn-cs"/>
              </a:rPr>
              <a:t>	</a:t>
            </a:r>
          </a:p>
        </p:txBody>
      </p:sp>
      <p:pic>
        <p:nvPicPr>
          <p:cNvPr id="9" name="Picture 8">
            <a:extLst>
              <a:ext uri="{FF2B5EF4-FFF2-40B4-BE49-F238E27FC236}">
                <a16:creationId xmlns:a16="http://schemas.microsoft.com/office/drawing/2014/main" id="{90426D25-04DE-8B6F-A866-3E38612B4A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7530" y="127012"/>
            <a:ext cx="2359356" cy="2322777"/>
          </a:xfrm>
          <a:prstGeom prst="rect">
            <a:avLst/>
          </a:prstGeom>
        </p:spPr>
      </p:pic>
    </p:spTree>
    <p:extLst>
      <p:ext uri="{BB962C8B-B14F-4D97-AF65-F5344CB8AC3E}">
        <p14:creationId xmlns:p14="http://schemas.microsoft.com/office/powerpoint/2010/main" val="169388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8B059-73FE-AE78-C3B8-7DAF6C127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412BF-C7AD-5F5A-2D5D-80F5A9B330A1}"/>
              </a:ext>
            </a:extLst>
          </p:cNvPr>
          <p:cNvSpPr>
            <a:spLocks noGrp="1"/>
          </p:cNvSpPr>
          <p:nvPr>
            <p:ph type="title"/>
          </p:nvPr>
        </p:nvSpPr>
        <p:spPr>
          <a:xfrm>
            <a:off x="619540" y="325369"/>
            <a:ext cx="7927641" cy="1325563"/>
          </a:xfrm>
          <a:solidFill>
            <a:srgbClr val="CC9900"/>
          </a:solidFill>
        </p:spPr>
        <p:txBody>
          <a:bodyPr>
            <a:normAutofit/>
          </a:bodyPr>
          <a:lstStyle/>
          <a:p>
            <a:r>
              <a:rPr lang="nb-NO" dirty="0">
                <a:solidFill>
                  <a:schemeClr val="accent1"/>
                </a:solidFill>
              </a:rPr>
              <a:t>Vårt Rotary </a:t>
            </a:r>
            <a:r>
              <a:rPr lang="nb-NO" sz="2000" dirty="0">
                <a:solidFill>
                  <a:schemeClr val="accent1"/>
                </a:solidFill>
              </a:rPr>
              <a:t>forts.</a:t>
            </a:r>
          </a:p>
        </p:txBody>
      </p:sp>
      <p:sp>
        <p:nvSpPr>
          <p:cNvPr id="8" name="TextBox 7">
            <a:extLst>
              <a:ext uri="{FF2B5EF4-FFF2-40B4-BE49-F238E27FC236}">
                <a16:creationId xmlns:a16="http://schemas.microsoft.com/office/drawing/2014/main" id="{000F63FB-D4E1-518A-5B52-98F0624134A1}"/>
              </a:ext>
            </a:extLst>
          </p:cNvPr>
          <p:cNvSpPr txBox="1"/>
          <p:nvPr/>
        </p:nvSpPr>
        <p:spPr>
          <a:xfrm>
            <a:off x="798443" y="1950651"/>
            <a:ext cx="10068339" cy="443608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Men jeg visste jo bedre.. jeg har jo vært i denne klubben i så mange år! Jeg kunne  ikke gi meg nå! </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Så jeg fortsatte å lete på </a:t>
            </a:r>
            <a:r>
              <a:rPr kumimoji="0" lang="nb-NO" sz="1800" b="0" i="0" u="none" strike="noStrike" kern="100" cap="none" spc="0" normalizeH="0" baseline="0" noProof="0" dirty="0" err="1">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RIs</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nettsider. Jeg ville sette meg inn i hvor akkurat denne diskusjonen om distrikt og periferi står, nå, og hva den nye internasjonale presidenten vil.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Er Rotary International feiende flotte kongresser, med idrettsarenaer og rockekonserter og verdensomgripende slagord? Eller er det et sett med verdier som knytter mennesker sammen i frivillig innsats? </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nb-NO" kern="100" dirty="0">
                <a:solidFill>
                  <a:prstClr val="black"/>
                </a:solidFill>
                <a:latin typeface="Verdana" panose="020B0604030504040204" pitchFamily="34" charset="0"/>
                <a:ea typeface="Calibri" panose="020F0502020204030204" pitchFamily="34" charset="0"/>
                <a:cs typeface="Times New Roman" panose="02020603050405020304" pitchFamily="18" charset="0"/>
              </a:rPr>
              <a:t>Mens jeg lette, fant jeg en interessant studie om forholdet mellom distriktsnivået og makronivået i Rotary i Kroatia, fra 2021. 525 personer deltok i en kartlegging, og det var 55 klubber involvert. Universitetet i Zagreb publiserte studien.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200" cap="none" spc="0" normalizeH="0" baseline="0" noProof="0" dirty="0">
                <a:ln>
                  <a:noFill/>
                </a:ln>
                <a:solidFill>
                  <a:srgbClr val="212121"/>
                </a:solidFill>
                <a:effectLst/>
                <a:uLnTx/>
                <a:uFillTx/>
                <a:latin typeface="Arial Nova" panose="020B0504020202020204" pitchFamily="34" charset="0"/>
                <a:ea typeface="+mn-ea"/>
                <a:cs typeface="+mn-cs"/>
              </a:rPr>
              <a:t>	</a:t>
            </a:r>
          </a:p>
        </p:txBody>
      </p:sp>
      <p:pic>
        <p:nvPicPr>
          <p:cNvPr id="9" name="Picture 8">
            <a:extLst>
              <a:ext uri="{FF2B5EF4-FFF2-40B4-BE49-F238E27FC236}">
                <a16:creationId xmlns:a16="http://schemas.microsoft.com/office/drawing/2014/main" id="{46C4DA30-49CA-10EC-9E01-2F0B237DB2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465" y="306968"/>
            <a:ext cx="1700908" cy="1674537"/>
          </a:xfrm>
          <a:prstGeom prst="rect">
            <a:avLst/>
          </a:prstGeom>
        </p:spPr>
      </p:pic>
    </p:spTree>
    <p:extLst>
      <p:ext uri="{BB962C8B-B14F-4D97-AF65-F5344CB8AC3E}">
        <p14:creationId xmlns:p14="http://schemas.microsoft.com/office/powerpoint/2010/main" val="274857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0BDB-03E9-1782-DCA7-3458A1F76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29CA6-B72D-8E88-3DDA-59ED3B09086D}"/>
              </a:ext>
            </a:extLst>
          </p:cNvPr>
          <p:cNvSpPr>
            <a:spLocks noGrp="1"/>
          </p:cNvSpPr>
          <p:nvPr>
            <p:ph type="title"/>
          </p:nvPr>
        </p:nvSpPr>
        <p:spPr>
          <a:xfrm>
            <a:off x="619540" y="325369"/>
            <a:ext cx="7927641" cy="1325563"/>
          </a:xfrm>
          <a:solidFill>
            <a:srgbClr val="CC9900"/>
          </a:solidFill>
        </p:spPr>
        <p:txBody>
          <a:bodyPr>
            <a:normAutofit/>
          </a:bodyPr>
          <a:lstStyle/>
          <a:p>
            <a:r>
              <a:rPr lang="nb-NO" dirty="0">
                <a:solidFill>
                  <a:schemeClr val="accent1"/>
                </a:solidFill>
              </a:rPr>
              <a:t>Vårt Rotary </a:t>
            </a:r>
            <a:r>
              <a:rPr lang="nb-NO" sz="2400" dirty="0">
                <a:solidFill>
                  <a:schemeClr val="accent1"/>
                </a:solidFill>
              </a:rPr>
              <a:t>forts.</a:t>
            </a:r>
          </a:p>
        </p:txBody>
      </p:sp>
      <p:sp>
        <p:nvSpPr>
          <p:cNvPr id="8" name="TextBox 7">
            <a:extLst>
              <a:ext uri="{FF2B5EF4-FFF2-40B4-BE49-F238E27FC236}">
                <a16:creationId xmlns:a16="http://schemas.microsoft.com/office/drawing/2014/main" id="{BEA91400-DBDA-62E3-5DA0-D7114C4C2085}"/>
              </a:ext>
            </a:extLst>
          </p:cNvPr>
          <p:cNvSpPr txBox="1"/>
          <p:nvPr/>
        </p:nvSpPr>
        <p:spPr>
          <a:xfrm>
            <a:off x="734648" y="1707034"/>
            <a:ext cx="10068339" cy="493686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Forskerne konkluderte med at tilhørigheten både til makro- og mikronivået i Rotary er sterk, over alle studerte klubber, med noe variasjon i aldersgrupper. Det var en viktig faktor om en har hatt aktive oppgaver i sin lokale klubb eller distrikt. </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Grunnen, mente de, er at Rotary som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8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global</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nb-NO" sz="18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frivillig</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organisasjon har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medlemmer som </a:t>
            </a:r>
            <a:r>
              <a:rPr kumimoji="0" lang="nb-NO" sz="18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hver og en har tatt sitt valg </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om noen overordnede verdier som </a:t>
            </a:r>
            <a:r>
              <a:rPr kumimoji="0" lang="nb-NO" sz="18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går utover den enkelte</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som </a:t>
            </a:r>
            <a:r>
              <a:rPr kumimoji="0" lang="nb-NO" sz="18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de vil støtte og engasjere seg </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i. </a:t>
            </a:r>
          </a:p>
          <a:p>
            <a:pPr marR="0" lvl="0" algn="l" defTabSz="914400" rtl="0" eaLnBrk="1" fontAlgn="auto" latinLnBrk="0" hangingPunct="1">
              <a:lnSpc>
                <a:spcPct val="107000"/>
              </a:lnSpc>
              <a:spcBef>
                <a:spcPts val="0"/>
              </a:spcBef>
              <a:spcAft>
                <a:spcPts val="800"/>
              </a:spcAft>
              <a:buClrTx/>
              <a:buSzTx/>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Disse humanitære verdier samler dem, og det gjør også at de kan ta del i et felles, internasjonalt mål. </a:t>
            </a:r>
          </a:p>
          <a:p>
            <a:pPr marR="0" lvl="0" algn="l" defTabSz="914400" rtl="0" eaLnBrk="1" fontAlgn="auto" latinLnBrk="0" hangingPunct="1">
              <a:lnSpc>
                <a:spcPct val="107000"/>
              </a:lnSpc>
              <a:spcBef>
                <a:spcPts val="0"/>
              </a:spcBef>
              <a:spcAft>
                <a:spcPts val="800"/>
              </a:spcAft>
              <a:buClrTx/>
              <a:buSzTx/>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På samme tid er </a:t>
            </a:r>
            <a:r>
              <a:rPr kumimoji="0" lang="nb-NO" sz="18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den enkelte klubb det stedet hvor disse verdiene diskuteres, tilpasses og videreutvikles </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sammen med andre. </a:t>
            </a:r>
          </a:p>
          <a:p>
            <a:pPr marR="0" lvl="0" algn="l" defTabSz="914400" rtl="0" eaLnBrk="1" fontAlgn="auto" latinLnBrk="0" hangingPunct="1">
              <a:lnSpc>
                <a:spcPct val="107000"/>
              </a:lnSpc>
              <a:spcBef>
                <a:spcPts val="0"/>
              </a:spcBef>
              <a:spcAft>
                <a:spcPts val="800"/>
              </a:spcAft>
              <a:buClrTx/>
              <a:buSzTx/>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Klubbene og verdigrunnlaget er til sammen det som sterkest bidrar til å bevare og utvikle organisasjonen.</a:t>
            </a:r>
            <a:r>
              <a:rPr kumimoji="0" lang="nb-NO" sz="1800" b="0" i="0" u="none" strike="noStrike" kern="1200" cap="none" spc="0" normalizeH="0" baseline="0" noProof="0" dirty="0">
                <a:ln>
                  <a:noFill/>
                </a:ln>
                <a:solidFill>
                  <a:srgbClr val="212121"/>
                </a:solidFill>
                <a:effectLst/>
                <a:uLnTx/>
                <a:uFillTx/>
                <a:latin typeface="Arial Nova" panose="020B0504020202020204" pitchFamily="34" charset="0"/>
                <a:ea typeface="+mn-ea"/>
                <a:cs typeface="+mn-cs"/>
              </a:rPr>
              <a:t>	</a:t>
            </a:r>
          </a:p>
        </p:txBody>
      </p:sp>
      <p:pic>
        <p:nvPicPr>
          <p:cNvPr id="9" name="Picture 8">
            <a:extLst>
              <a:ext uri="{FF2B5EF4-FFF2-40B4-BE49-F238E27FC236}">
                <a16:creationId xmlns:a16="http://schemas.microsoft.com/office/drawing/2014/main" id="{FEAB2209-28EC-992A-D1B1-2EA4B7B984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8461" y="214102"/>
            <a:ext cx="1848912" cy="1820247"/>
          </a:xfrm>
          <a:prstGeom prst="rect">
            <a:avLst/>
          </a:prstGeom>
        </p:spPr>
      </p:pic>
    </p:spTree>
    <p:extLst>
      <p:ext uri="{BB962C8B-B14F-4D97-AF65-F5344CB8AC3E}">
        <p14:creationId xmlns:p14="http://schemas.microsoft.com/office/powerpoint/2010/main" val="173244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29950-D455-2B67-0DC5-7C6C499B4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791C9-CBBB-BB2A-C37A-78FCB3F36FE0}"/>
              </a:ext>
            </a:extLst>
          </p:cNvPr>
          <p:cNvSpPr>
            <a:spLocks noGrp="1"/>
          </p:cNvSpPr>
          <p:nvPr>
            <p:ph type="title"/>
          </p:nvPr>
        </p:nvSpPr>
        <p:spPr>
          <a:xfrm>
            <a:off x="619540" y="325369"/>
            <a:ext cx="7927641" cy="1325563"/>
          </a:xfrm>
          <a:solidFill>
            <a:srgbClr val="CC9900"/>
          </a:solidFill>
        </p:spPr>
        <p:txBody>
          <a:bodyPr>
            <a:normAutofit/>
          </a:bodyPr>
          <a:lstStyle/>
          <a:p>
            <a:r>
              <a:rPr lang="nb-NO" dirty="0">
                <a:solidFill>
                  <a:schemeClr val="accent1"/>
                </a:solidFill>
              </a:rPr>
              <a:t>Vårt Rotary </a:t>
            </a:r>
            <a:r>
              <a:rPr lang="nb-NO" sz="2000" dirty="0">
                <a:solidFill>
                  <a:schemeClr val="accent1"/>
                </a:solidFill>
              </a:rPr>
              <a:t>forts.</a:t>
            </a:r>
          </a:p>
        </p:txBody>
      </p:sp>
      <p:sp>
        <p:nvSpPr>
          <p:cNvPr id="8" name="TextBox 7">
            <a:extLst>
              <a:ext uri="{FF2B5EF4-FFF2-40B4-BE49-F238E27FC236}">
                <a16:creationId xmlns:a16="http://schemas.microsoft.com/office/drawing/2014/main" id="{24A073D8-E8E7-F9CE-CB05-717A6F4FACB6}"/>
              </a:ext>
            </a:extLst>
          </p:cNvPr>
          <p:cNvSpPr txBox="1"/>
          <p:nvPr/>
        </p:nvSpPr>
        <p:spPr>
          <a:xfrm>
            <a:off x="798444" y="1950651"/>
            <a:ext cx="8057322" cy="395736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Der er jeg: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nb-NO" kern="100" dirty="0">
              <a:solidFill>
                <a:prstClr val="black"/>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Verdigrunnlaget, og klubben vår.</a:t>
            </a: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La oss begynne med å se på klubben. Stavanger RK.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Klubben består av medlemmene våre, og komiteene vi roterer i.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I dag har vi 55 medlemmer. Her er de:</a:t>
            </a:r>
            <a:endParaRPr lang="nb-NO" kern="100" dirty="0">
              <a:solidFill>
                <a:prstClr val="black"/>
              </a:solidFill>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nb-N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800" b="0" i="0" u="none" strike="noStrike" kern="1200" cap="none" spc="0" normalizeH="0" baseline="0" noProof="0" dirty="0">
                <a:ln>
                  <a:noFill/>
                </a:ln>
                <a:solidFill>
                  <a:srgbClr val="212121"/>
                </a:solidFill>
                <a:effectLst/>
                <a:uLnTx/>
                <a:uFillTx/>
                <a:latin typeface="Arial Nova" panose="020B0504020202020204" pitchFamily="34" charset="0"/>
                <a:ea typeface="+mn-ea"/>
                <a:cs typeface="+mn-cs"/>
              </a:rPr>
              <a:t>	</a:t>
            </a:r>
          </a:p>
        </p:txBody>
      </p:sp>
      <p:pic>
        <p:nvPicPr>
          <p:cNvPr id="9" name="Picture 8">
            <a:extLst>
              <a:ext uri="{FF2B5EF4-FFF2-40B4-BE49-F238E27FC236}">
                <a16:creationId xmlns:a16="http://schemas.microsoft.com/office/drawing/2014/main" id="{2B809A39-5F03-C1FE-3E59-8E37F49FF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465" y="306968"/>
            <a:ext cx="1700908" cy="1674537"/>
          </a:xfrm>
          <a:prstGeom prst="rect">
            <a:avLst/>
          </a:prstGeom>
        </p:spPr>
      </p:pic>
    </p:spTree>
    <p:extLst>
      <p:ext uri="{BB962C8B-B14F-4D97-AF65-F5344CB8AC3E}">
        <p14:creationId xmlns:p14="http://schemas.microsoft.com/office/powerpoint/2010/main" val="207733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5F9E-D85D-C6A0-3276-ED75ECDA5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02D5B-E54B-5C39-0D53-24CDADC07CA5}"/>
              </a:ext>
            </a:extLst>
          </p:cNvPr>
          <p:cNvSpPr>
            <a:spLocks noGrp="1"/>
          </p:cNvSpPr>
          <p:nvPr>
            <p:ph type="title"/>
          </p:nvPr>
        </p:nvSpPr>
        <p:spPr>
          <a:xfrm>
            <a:off x="619540" y="325369"/>
            <a:ext cx="7927641" cy="1325563"/>
          </a:xfrm>
          <a:solidFill>
            <a:srgbClr val="CC9900"/>
          </a:solidFill>
        </p:spPr>
        <p:txBody>
          <a:bodyPr/>
          <a:lstStyle/>
          <a:p>
            <a:r>
              <a:rPr lang="nb-NO" dirty="0">
                <a:solidFill>
                  <a:schemeClr val="accent1"/>
                </a:solidFill>
              </a:rPr>
              <a:t>Komiteene i 2025-26</a:t>
            </a:r>
          </a:p>
        </p:txBody>
      </p:sp>
      <p:sp>
        <p:nvSpPr>
          <p:cNvPr id="8" name="TextBox 7">
            <a:extLst>
              <a:ext uri="{FF2B5EF4-FFF2-40B4-BE49-F238E27FC236}">
                <a16:creationId xmlns:a16="http://schemas.microsoft.com/office/drawing/2014/main" id="{DB917BB8-9E81-3359-329E-FAF5CE862985}"/>
              </a:ext>
            </a:extLst>
          </p:cNvPr>
          <p:cNvSpPr txBox="1"/>
          <p:nvPr/>
        </p:nvSpPr>
        <p:spPr>
          <a:xfrm>
            <a:off x="728869" y="1483512"/>
            <a:ext cx="10068339" cy="5139869"/>
          </a:xfrm>
          <a:prstGeom prst="rect">
            <a:avLst/>
          </a:prstGeom>
          <a:noFill/>
        </p:spPr>
        <p:txBody>
          <a:bodyPr wrap="square" rtlCol="0">
            <a:spAutoFit/>
          </a:bodyPr>
          <a:lstStyle/>
          <a:p>
            <a:pPr algn="l"/>
            <a:endParaRPr lang="nb-NO" sz="2000" b="0" i="0" u="none" strike="noStrike" baseline="0" dirty="0">
              <a:solidFill>
                <a:srgbClr val="000000"/>
              </a:solidFill>
              <a:latin typeface="Arial Nova" panose="020B0504020202020204" pitchFamily="34" charset="0"/>
            </a:endParaRPr>
          </a:p>
          <a:p>
            <a:r>
              <a:rPr lang="nb-NO" sz="1800" b="1" i="0" u="none" strike="noStrike" baseline="0" dirty="0">
                <a:solidFill>
                  <a:srgbClr val="212121"/>
                </a:solidFill>
                <a:latin typeface="Arial Nova" panose="020B0504020202020204" pitchFamily="34" charset="0"/>
              </a:rPr>
              <a:t>PROGRAMKOMITE 1 - HØST 2025 </a:t>
            </a:r>
            <a:r>
              <a:rPr lang="nb-NO" sz="1800" b="0" i="0" u="none" strike="noStrike" baseline="0" dirty="0">
                <a:solidFill>
                  <a:srgbClr val="000000"/>
                </a:solidFill>
                <a:latin typeface="Arial Nova" panose="020B0504020202020204" pitchFamily="34" charset="0"/>
              </a:rPr>
              <a:t>	</a:t>
            </a:r>
            <a:r>
              <a:rPr lang="nb-NO" sz="1800" b="1" i="0" u="none" strike="noStrike" baseline="0" dirty="0">
                <a:solidFill>
                  <a:srgbClr val="000000"/>
                </a:solidFill>
                <a:latin typeface="Arial Nova" panose="020B0504020202020204" pitchFamily="34" charset="0"/>
              </a:rPr>
              <a:t>PROGRAMKOMITE 2 - VÅR 2026 </a:t>
            </a:r>
            <a:r>
              <a:rPr lang="nb-NO" sz="1800" b="0" i="0" u="none" strike="noStrike" baseline="0" dirty="0">
                <a:solidFill>
                  <a:srgbClr val="000000"/>
                </a:solidFill>
                <a:latin typeface="Arial Nova" panose="020B0504020202020204" pitchFamily="34" charset="0"/>
              </a:rPr>
              <a:t>	</a:t>
            </a:r>
          </a:p>
          <a:p>
            <a:r>
              <a:rPr lang="nb-NO" sz="1800" b="1" i="1" u="none" strike="noStrike" baseline="0" dirty="0">
                <a:solidFill>
                  <a:srgbClr val="000000"/>
                </a:solidFill>
                <a:latin typeface="Arial Nova" panose="020B0504020202020204" pitchFamily="34" charset="0"/>
              </a:rPr>
              <a:t>Kenneth Mikalsen, leder </a:t>
            </a:r>
            <a:r>
              <a:rPr lang="nb-NO" sz="1800" b="0" i="0" u="none" strike="noStrike" baseline="0" dirty="0">
                <a:solidFill>
                  <a:srgbClr val="000000"/>
                </a:solidFill>
                <a:latin typeface="Arial Nova" panose="020B0504020202020204" pitchFamily="34" charset="0"/>
              </a:rPr>
              <a:t>			</a:t>
            </a:r>
            <a:r>
              <a:rPr lang="nb-NO" sz="1800" b="1" i="1" u="none" strike="noStrike" baseline="0" dirty="0">
                <a:solidFill>
                  <a:srgbClr val="000000"/>
                </a:solidFill>
                <a:latin typeface="Arial Nova" panose="020B0504020202020204" pitchFamily="34" charset="0"/>
              </a:rPr>
              <a:t>Gry </a:t>
            </a:r>
            <a:r>
              <a:rPr lang="nb-NO" sz="1800" b="1" i="1" u="none" strike="noStrike" baseline="0" dirty="0" err="1">
                <a:solidFill>
                  <a:srgbClr val="000000"/>
                </a:solidFill>
                <a:latin typeface="Arial Nova" panose="020B0504020202020204" pitchFamily="34" charset="0"/>
              </a:rPr>
              <a:t>Jemsby</a:t>
            </a:r>
            <a:r>
              <a:rPr lang="nb-NO" sz="1800" b="1" i="1" u="none" strike="noStrike" baseline="0" dirty="0">
                <a:solidFill>
                  <a:srgbClr val="000000"/>
                </a:solidFill>
                <a:latin typeface="Arial Nova" panose="020B0504020202020204" pitchFamily="34" charset="0"/>
              </a:rPr>
              <a:t>, leder </a:t>
            </a:r>
            <a:r>
              <a:rPr lang="nb-NO" sz="1800" b="0" i="0" u="none" strike="noStrike" baseline="0" dirty="0">
                <a:solidFill>
                  <a:srgbClr val="000000"/>
                </a:solidFill>
                <a:latin typeface="Arial Nova" panose="020B0504020202020204" pitchFamily="34" charset="0"/>
              </a:rPr>
              <a:t>	</a:t>
            </a:r>
          </a:p>
          <a:p>
            <a:r>
              <a:rPr lang="da-DK" dirty="0">
                <a:solidFill>
                  <a:srgbClr val="212121"/>
                </a:solidFill>
                <a:latin typeface="Arial Nova" panose="020B0504020202020204" pitchFamily="34" charset="0"/>
              </a:rPr>
              <a:t>Arvid Sjødin </a:t>
            </a:r>
            <a:r>
              <a:rPr lang="nb-NO" sz="1800" b="0" i="0" u="none" strike="noStrike" baseline="0" dirty="0">
                <a:solidFill>
                  <a:srgbClr val="000000"/>
                </a:solidFill>
                <a:latin typeface="Arial Nova" panose="020B0504020202020204" pitchFamily="34" charset="0"/>
              </a:rPr>
              <a:t>				</a:t>
            </a:r>
            <a:r>
              <a:rPr lang="nb-NO" sz="1800" b="0" i="0" u="none" strike="noStrike" baseline="0" dirty="0">
                <a:solidFill>
                  <a:srgbClr val="212121"/>
                </a:solidFill>
                <a:latin typeface="Arial Nova" panose="020B0504020202020204" pitchFamily="34" charset="0"/>
              </a:rPr>
              <a:t>Per Dahl 	</a:t>
            </a:r>
          </a:p>
          <a:p>
            <a:r>
              <a:rPr lang="nb-NO" dirty="0">
                <a:solidFill>
                  <a:srgbClr val="000000"/>
                </a:solidFill>
                <a:latin typeface="Arial Nova" panose="020B0504020202020204" pitchFamily="34" charset="0"/>
              </a:rPr>
              <a:t>Hjørdis Smedvig </a:t>
            </a:r>
            <a:r>
              <a:rPr lang="da-DK" sz="1800" b="0" i="0" u="none" strike="noStrike" baseline="0" dirty="0">
                <a:solidFill>
                  <a:srgbClr val="212121"/>
                </a:solidFill>
                <a:latin typeface="Arial Nova" panose="020B0504020202020204" pitchFamily="34" charset="0"/>
              </a:rPr>
              <a:t>				Hans Eyvind Næss 	</a:t>
            </a:r>
          </a:p>
          <a:p>
            <a:r>
              <a:rPr lang="nb-NO" dirty="0">
                <a:solidFill>
                  <a:srgbClr val="000000"/>
                </a:solidFill>
                <a:latin typeface="Arial Nova" panose="020B0504020202020204" pitchFamily="34" charset="0"/>
              </a:rPr>
              <a:t>Hjalmar I. Sunde </a:t>
            </a:r>
            <a:r>
              <a:rPr lang="nb-NO" sz="1800" b="0" i="0" u="none" strike="noStrike" baseline="0" dirty="0">
                <a:solidFill>
                  <a:srgbClr val="000000"/>
                </a:solidFill>
                <a:latin typeface="Arial Nova" panose="020B0504020202020204" pitchFamily="34" charset="0"/>
              </a:rPr>
              <a:t>				Håkon F. Robberstad 	</a:t>
            </a:r>
          </a:p>
          <a:p>
            <a:r>
              <a:rPr lang="nb-NO" dirty="0">
                <a:solidFill>
                  <a:srgbClr val="212121"/>
                </a:solidFill>
                <a:latin typeface="Arial Nova" panose="020B0504020202020204" pitchFamily="34" charset="0"/>
              </a:rPr>
              <a:t>Kjell </a:t>
            </a:r>
            <a:r>
              <a:rPr lang="nb-NO" dirty="0" err="1">
                <a:solidFill>
                  <a:srgbClr val="212121"/>
                </a:solidFill>
                <a:latin typeface="Arial Nova" panose="020B0504020202020204" pitchFamily="34" charset="0"/>
              </a:rPr>
              <a:t>Pahr</a:t>
            </a:r>
            <a:r>
              <a:rPr lang="nb-NO" dirty="0">
                <a:solidFill>
                  <a:srgbClr val="212121"/>
                </a:solidFill>
                <a:latin typeface="Arial Nova" panose="020B0504020202020204" pitchFamily="34" charset="0"/>
              </a:rPr>
              <a:t>-Iversen </a:t>
            </a:r>
            <a:r>
              <a:rPr lang="nb-NO" sz="1800" b="0" i="0" u="none" strike="noStrike" baseline="0" dirty="0">
                <a:solidFill>
                  <a:srgbClr val="000000"/>
                </a:solidFill>
                <a:latin typeface="Arial Nova" panose="020B0504020202020204" pitchFamily="34" charset="0"/>
              </a:rPr>
              <a:t>				</a:t>
            </a:r>
            <a:r>
              <a:rPr lang="nb-NO" sz="1800" b="0" i="0" u="none" strike="noStrike" baseline="0" dirty="0">
                <a:solidFill>
                  <a:srgbClr val="212121"/>
                </a:solidFill>
                <a:latin typeface="Arial Nova" panose="020B0504020202020204" pitchFamily="34" charset="0"/>
              </a:rPr>
              <a:t>Mette </a:t>
            </a:r>
            <a:r>
              <a:rPr lang="nb-NO" sz="1800" b="0" i="0" u="none" strike="noStrike" baseline="0" dirty="0" err="1">
                <a:solidFill>
                  <a:srgbClr val="212121"/>
                </a:solidFill>
                <a:latin typeface="Arial Nova" panose="020B0504020202020204" pitchFamily="34" charset="0"/>
              </a:rPr>
              <a:t>Hiorth</a:t>
            </a:r>
            <a:r>
              <a:rPr lang="nb-NO" sz="1800" b="0" i="0" u="none" strike="noStrike" baseline="0" dirty="0">
                <a:solidFill>
                  <a:srgbClr val="212121"/>
                </a:solidFill>
                <a:latin typeface="Arial Nova" panose="020B0504020202020204" pitchFamily="34" charset="0"/>
              </a:rPr>
              <a:t> </a:t>
            </a:r>
            <a:r>
              <a:rPr lang="nb-NO" sz="1800" b="0" i="0" u="none" strike="noStrike" baseline="0" dirty="0" err="1">
                <a:solidFill>
                  <a:srgbClr val="212121"/>
                </a:solidFill>
                <a:latin typeface="Arial Nova" panose="020B0504020202020204" pitchFamily="34" charset="0"/>
              </a:rPr>
              <a:t>Soland</a:t>
            </a:r>
            <a:r>
              <a:rPr lang="nb-NO" sz="1800" b="0" i="0" u="none" strike="noStrike" baseline="0" dirty="0">
                <a:solidFill>
                  <a:srgbClr val="212121"/>
                </a:solidFill>
                <a:latin typeface="Arial Nova" panose="020B0504020202020204" pitchFamily="34" charset="0"/>
              </a:rPr>
              <a:t> 	</a:t>
            </a:r>
          </a:p>
          <a:p>
            <a:r>
              <a:rPr lang="nb-NO" sz="1800" b="0" i="0" u="none" strike="noStrike" baseline="0" dirty="0">
                <a:solidFill>
                  <a:srgbClr val="000000"/>
                </a:solidFill>
                <a:latin typeface="Arial Nova" panose="020B0504020202020204" pitchFamily="34" charset="0"/>
              </a:rPr>
              <a:t>					Anna Af Ugglas 	</a:t>
            </a:r>
          </a:p>
          <a:p>
            <a:endParaRPr lang="nb-NO" sz="1800" b="0" i="0" u="none" strike="noStrike" baseline="0" dirty="0">
              <a:solidFill>
                <a:srgbClr val="000000"/>
              </a:solidFill>
              <a:latin typeface="Arial Nova" panose="020B0504020202020204" pitchFamily="34" charset="0"/>
            </a:endParaRPr>
          </a:p>
          <a:p>
            <a:r>
              <a:rPr lang="nb-NO" sz="1800" b="1" i="0" u="none" strike="noStrike" baseline="0" dirty="0">
                <a:solidFill>
                  <a:srgbClr val="212121"/>
                </a:solidFill>
                <a:latin typeface="Arial Nova" panose="020B0504020202020204" pitchFamily="34" charset="0"/>
              </a:rPr>
              <a:t>ARRANGEMENTSKOMITE </a:t>
            </a:r>
            <a:r>
              <a:rPr lang="nb-NO" sz="1800" b="0" i="0" u="none" strike="noStrike" baseline="0" dirty="0">
                <a:solidFill>
                  <a:srgbClr val="212121"/>
                </a:solidFill>
                <a:latin typeface="Arial Nova" panose="020B0504020202020204" pitchFamily="34" charset="0"/>
              </a:rPr>
              <a:t>		</a:t>
            </a:r>
            <a:r>
              <a:rPr lang="nb-NO" sz="1800" b="1" i="0" u="none" strike="noStrike" baseline="0" dirty="0">
                <a:solidFill>
                  <a:srgbClr val="212121"/>
                </a:solidFill>
                <a:latin typeface="Arial Nova" panose="020B0504020202020204" pitchFamily="34" charset="0"/>
              </a:rPr>
              <a:t>MEDLEMSSKAPSKOMITE </a:t>
            </a:r>
            <a:r>
              <a:rPr lang="nb-NO" sz="1800" b="0" i="0" u="none" strike="noStrike" baseline="0" dirty="0">
                <a:solidFill>
                  <a:srgbClr val="212121"/>
                </a:solidFill>
                <a:latin typeface="Arial Nova" panose="020B0504020202020204" pitchFamily="34" charset="0"/>
              </a:rPr>
              <a:t>	</a:t>
            </a:r>
          </a:p>
          <a:p>
            <a:r>
              <a:rPr lang="nb-NO" sz="1800" b="1" i="1" u="none" strike="noStrike" baseline="0" dirty="0">
                <a:solidFill>
                  <a:srgbClr val="000000"/>
                </a:solidFill>
                <a:latin typeface="Arial Nova" panose="020B0504020202020204" pitchFamily="34" charset="0"/>
              </a:rPr>
              <a:t>Jon Olav Høgalmen, leder </a:t>
            </a:r>
            <a:r>
              <a:rPr lang="nb-NO" sz="1800" b="0" i="0" u="none" strike="noStrike" baseline="0" dirty="0">
                <a:solidFill>
                  <a:srgbClr val="000000"/>
                </a:solidFill>
                <a:latin typeface="Arial Nova" panose="020B0504020202020204" pitchFamily="34" charset="0"/>
              </a:rPr>
              <a:t>		</a:t>
            </a:r>
            <a:r>
              <a:rPr lang="nb-NO" sz="1800" b="1" i="1" u="none" strike="noStrike" baseline="0" dirty="0">
                <a:solidFill>
                  <a:srgbClr val="000000"/>
                </a:solidFill>
                <a:latin typeface="Arial Nova" panose="020B0504020202020204" pitchFamily="34" charset="0"/>
              </a:rPr>
              <a:t>Sissel Maroni, leder </a:t>
            </a:r>
            <a:r>
              <a:rPr lang="nb-NO" sz="1800" b="0" i="0" u="none" strike="noStrike" baseline="0" dirty="0">
                <a:solidFill>
                  <a:srgbClr val="000000"/>
                </a:solidFill>
                <a:latin typeface="Arial Nova" panose="020B0504020202020204" pitchFamily="34" charset="0"/>
              </a:rPr>
              <a:t>	</a:t>
            </a:r>
          </a:p>
          <a:p>
            <a:r>
              <a:rPr lang="nb-NO" sz="1800" b="0" i="0" u="none" strike="noStrike" baseline="0" dirty="0">
                <a:solidFill>
                  <a:srgbClr val="212121"/>
                </a:solidFill>
                <a:latin typeface="Arial Nova" panose="020B0504020202020204" pitchFamily="34" charset="0"/>
              </a:rPr>
              <a:t>Tordis Bjelland 				</a:t>
            </a:r>
            <a:r>
              <a:rPr lang="nb-NO" sz="1800" b="0" i="0" u="none" strike="noStrike" baseline="0" dirty="0">
                <a:solidFill>
                  <a:srgbClr val="000000"/>
                </a:solidFill>
                <a:latin typeface="Arial Nova" panose="020B0504020202020204" pitchFamily="34" charset="0"/>
              </a:rPr>
              <a:t>Jon Høyland 	</a:t>
            </a:r>
          </a:p>
          <a:p>
            <a:r>
              <a:rPr lang="nb-NO" sz="1800" b="0" i="0" u="none" strike="noStrike" baseline="0" dirty="0">
                <a:solidFill>
                  <a:srgbClr val="000000"/>
                </a:solidFill>
                <a:latin typeface="Arial Nova" panose="020B0504020202020204" pitchFamily="34" charset="0"/>
              </a:rPr>
              <a:t>Tor Brekke 				</a:t>
            </a:r>
            <a:r>
              <a:rPr lang="nb-NO" sz="1800" b="0" i="0" u="none" strike="noStrike" baseline="0" dirty="0">
                <a:solidFill>
                  <a:srgbClr val="212121"/>
                </a:solidFill>
                <a:latin typeface="Arial Nova" panose="020B0504020202020204" pitchFamily="34" charset="0"/>
              </a:rPr>
              <a:t>Thomas </a:t>
            </a:r>
            <a:r>
              <a:rPr lang="nb-NO" sz="1800" b="0" i="0" u="none" strike="noStrike" baseline="0" dirty="0" err="1">
                <a:solidFill>
                  <a:srgbClr val="212121"/>
                </a:solidFill>
                <a:latin typeface="Arial Nova" panose="020B0504020202020204" pitchFamily="34" charset="0"/>
              </a:rPr>
              <a:t>Ladsten</a:t>
            </a:r>
            <a:r>
              <a:rPr lang="nb-NO" sz="1800" b="0" i="0" u="none" strike="noStrike" baseline="0" dirty="0">
                <a:solidFill>
                  <a:srgbClr val="212121"/>
                </a:solidFill>
                <a:latin typeface="Arial Nova" panose="020B0504020202020204" pitchFamily="34" charset="0"/>
              </a:rPr>
              <a:t> 	</a:t>
            </a:r>
          </a:p>
          <a:p>
            <a:r>
              <a:rPr lang="nb-NO" sz="1800" b="0" i="0" u="none" strike="noStrike" baseline="0" dirty="0">
                <a:solidFill>
                  <a:srgbClr val="000000"/>
                </a:solidFill>
                <a:latin typeface="Arial Nova" panose="020B0504020202020204" pitchFamily="34" charset="0"/>
              </a:rPr>
              <a:t>Henrik Brigg 				</a:t>
            </a:r>
            <a:r>
              <a:rPr lang="nb-NO" sz="1800" b="0" i="0" u="none" strike="noStrike" baseline="0" dirty="0">
                <a:solidFill>
                  <a:srgbClr val="212121"/>
                </a:solidFill>
                <a:latin typeface="Arial Nova" panose="020B0504020202020204" pitchFamily="34" charset="0"/>
              </a:rPr>
              <a:t>Sigvard </a:t>
            </a:r>
            <a:r>
              <a:rPr lang="nb-NO" sz="1800" b="0" i="0" u="none" strike="noStrike" baseline="0" dirty="0" err="1">
                <a:solidFill>
                  <a:srgbClr val="212121"/>
                </a:solidFill>
                <a:latin typeface="Arial Nova" panose="020B0504020202020204" pitchFamily="34" charset="0"/>
              </a:rPr>
              <a:t>Marnburg</a:t>
            </a:r>
            <a:r>
              <a:rPr lang="nb-NO" sz="1800" b="0" i="0" u="none" strike="noStrike" baseline="0" dirty="0">
                <a:solidFill>
                  <a:srgbClr val="212121"/>
                </a:solidFill>
                <a:latin typeface="Arial Nova" panose="020B0504020202020204" pitchFamily="34" charset="0"/>
              </a:rPr>
              <a:t> 	</a:t>
            </a:r>
          </a:p>
          <a:p>
            <a:r>
              <a:rPr lang="nb-NO" sz="1800" b="0" i="0" u="none" strike="noStrike" baseline="0" dirty="0">
                <a:solidFill>
                  <a:srgbClr val="212121"/>
                </a:solidFill>
                <a:latin typeface="Arial Nova" panose="020B0504020202020204" pitchFamily="34" charset="0"/>
              </a:rPr>
              <a:t>Olaf Ellingsen 				Gunnar Nerheim 	</a:t>
            </a:r>
          </a:p>
          <a:p>
            <a:r>
              <a:rPr lang="nb-NO" sz="1800" b="0" i="0" u="none" strike="noStrike" baseline="0" dirty="0" err="1">
                <a:solidFill>
                  <a:srgbClr val="000000"/>
                </a:solidFill>
                <a:latin typeface="Arial Nova" panose="020B0504020202020204" pitchFamily="34" charset="0"/>
              </a:rPr>
              <a:t>Iryna</a:t>
            </a:r>
            <a:r>
              <a:rPr lang="nb-NO" sz="1800" b="0" i="0" u="none" strike="noStrike" baseline="0" dirty="0">
                <a:solidFill>
                  <a:srgbClr val="000000"/>
                </a:solidFill>
                <a:latin typeface="Arial Nova" panose="020B0504020202020204" pitchFamily="34" charset="0"/>
              </a:rPr>
              <a:t> Liberg 				</a:t>
            </a:r>
            <a:r>
              <a:rPr lang="nb-NO" sz="1800" b="0" i="0" u="none" strike="noStrike" baseline="0" dirty="0">
                <a:solidFill>
                  <a:srgbClr val="212121"/>
                </a:solidFill>
                <a:latin typeface="Arial Nova" panose="020B0504020202020204" pitchFamily="34" charset="0"/>
              </a:rPr>
              <a:t>Olaf Nygaard 	</a:t>
            </a:r>
          </a:p>
          <a:p>
            <a:r>
              <a:rPr lang="nb-NO" sz="1800" b="0" i="0" u="none" strike="noStrike" baseline="0" dirty="0">
                <a:solidFill>
                  <a:srgbClr val="212121"/>
                </a:solidFill>
                <a:latin typeface="Arial Nova" panose="020B0504020202020204" pitchFamily="34" charset="0"/>
              </a:rPr>
              <a:t>Louis Meisland 				</a:t>
            </a:r>
            <a:r>
              <a:rPr lang="nb-NO" sz="1800" b="0" i="0" u="none" strike="noStrike" baseline="0" dirty="0">
                <a:solidFill>
                  <a:srgbClr val="000000"/>
                </a:solidFill>
                <a:latin typeface="Arial Nova" panose="020B0504020202020204" pitchFamily="34" charset="0"/>
              </a:rPr>
              <a:t>Manfred </a:t>
            </a:r>
            <a:r>
              <a:rPr lang="nb-NO" sz="1800" b="0" i="0" u="none" strike="noStrike" baseline="0" dirty="0" err="1">
                <a:solidFill>
                  <a:srgbClr val="000000"/>
                </a:solidFill>
                <a:latin typeface="Arial Nova" panose="020B0504020202020204" pitchFamily="34" charset="0"/>
              </a:rPr>
              <a:t>Vonlanthen</a:t>
            </a:r>
            <a:r>
              <a:rPr lang="nb-NO" sz="1800" b="0" i="0" u="none" strike="noStrike" baseline="0" dirty="0">
                <a:solidFill>
                  <a:srgbClr val="000000"/>
                </a:solidFill>
                <a:latin typeface="Arial Nova" panose="020B0504020202020204" pitchFamily="34" charset="0"/>
              </a:rPr>
              <a:t> 	</a:t>
            </a:r>
          </a:p>
          <a:p>
            <a:r>
              <a:rPr lang="nb-NO" sz="1800" b="0" i="0" u="none" strike="noStrike" baseline="0" dirty="0">
                <a:solidFill>
                  <a:srgbClr val="212121"/>
                </a:solidFill>
                <a:latin typeface="Arial Nova" panose="020B0504020202020204" pitchFamily="34" charset="0"/>
              </a:rPr>
              <a:t>Marit Voll 	</a:t>
            </a:r>
          </a:p>
        </p:txBody>
      </p:sp>
      <p:pic>
        <p:nvPicPr>
          <p:cNvPr id="9" name="Picture 8">
            <a:extLst>
              <a:ext uri="{FF2B5EF4-FFF2-40B4-BE49-F238E27FC236}">
                <a16:creationId xmlns:a16="http://schemas.microsoft.com/office/drawing/2014/main" id="{2BA5E15D-9AD5-EB50-6CEB-A491CF1874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7530" y="127012"/>
            <a:ext cx="2359356" cy="2322777"/>
          </a:xfrm>
          <a:prstGeom prst="rect">
            <a:avLst/>
          </a:prstGeom>
        </p:spPr>
      </p:pic>
    </p:spTree>
    <p:extLst>
      <p:ext uri="{BB962C8B-B14F-4D97-AF65-F5344CB8AC3E}">
        <p14:creationId xmlns:p14="http://schemas.microsoft.com/office/powerpoint/2010/main" val="11498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95255-E31B-D5E5-AEA4-DF4B9922F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37FC0-DA00-BB6E-6529-39C40EE586B3}"/>
              </a:ext>
            </a:extLst>
          </p:cNvPr>
          <p:cNvSpPr>
            <a:spLocks noGrp="1"/>
          </p:cNvSpPr>
          <p:nvPr>
            <p:ph type="title"/>
          </p:nvPr>
        </p:nvSpPr>
        <p:spPr>
          <a:xfrm>
            <a:off x="619540" y="325369"/>
            <a:ext cx="8538108" cy="1325563"/>
          </a:xfrm>
          <a:solidFill>
            <a:srgbClr val="CC9900"/>
          </a:solidFill>
        </p:spPr>
        <p:txBody>
          <a:bodyPr/>
          <a:lstStyle/>
          <a:p>
            <a:r>
              <a:rPr lang="nb-NO" dirty="0">
                <a:solidFill>
                  <a:schemeClr val="accent1"/>
                </a:solidFill>
              </a:rPr>
              <a:t>Komiteene i 2025-26 </a:t>
            </a:r>
            <a:r>
              <a:rPr lang="nb-NO" sz="1400" dirty="0">
                <a:solidFill>
                  <a:schemeClr val="accent1"/>
                </a:solidFill>
              </a:rPr>
              <a:t>forts</a:t>
            </a:r>
          </a:p>
        </p:txBody>
      </p:sp>
      <p:sp>
        <p:nvSpPr>
          <p:cNvPr id="8" name="TextBox 7">
            <a:extLst>
              <a:ext uri="{FF2B5EF4-FFF2-40B4-BE49-F238E27FC236}">
                <a16:creationId xmlns:a16="http://schemas.microsoft.com/office/drawing/2014/main" id="{45261941-E79E-97DB-5FAE-63505488F168}"/>
              </a:ext>
            </a:extLst>
          </p:cNvPr>
          <p:cNvSpPr txBox="1"/>
          <p:nvPr/>
        </p:nvSpPr>
        <p:spPr>
          <a:xfrm>
            <a:off x="728869" y="1483512"/>
            <a:ext cx="10068339" cy="5447645"/>
          </a:xfrm>
          <a:prstGeom prst="rect">
            <a:avLst/>
          </a:prstGeom>
          <a:noFill/>
        </p:spPr>
        <p:txBody>
          <a:bodyPr wrap="square" rtlCol="0">
            <a:spAutoFit/>
          </a:bodyPr>
          <a:lstStyle/>
          <a:p>
            <a:pPr algn="l"/>
            <a:endParaRPr lang="nb-NO" sz="2000" b="0" i="0" u="none" strike="noStrike" baseline="0" dirty="0">
              <a:solidFill>
                <a:srgbClr val="000000"/>
              </a:solidFill>
              <a:latin typeface="Arial Nova" panose="020B0504020202020204" pitchFamily="34" charset="0"/>
            </a:endParaRPr>
          </a:p>
          <a:p>
            <a:pPr algn="l"/>
            <a:endParaRPr lang="nb-NO" sz="2000" b="0" i="0" u="none" strike="noStrike" baseline="0" dirty="0">
              <a:solidFill>
                <a:srgbClr val="000000"/>
              </a:solidFill>
              <a:latin typeface="Arial Nova" panose="020B0504020202020204" pitchFamily="34" charset="0"/>
            </a:endParaRPr>
          </a:p>
          <a:p>
            <a:r>
              <a:rPr lang="nb-NO" sz="1800" b="1" i="0" u="none" strike="noStrike" baseline="0" dirty="0">
                <a:solidFill>
                  <a:srgbClr val="212121"/>
                </a:solidFill>
                <a:latin typeface="Arial Nova" panose="020B0504020202020204" pitchFamily="34" charset="0"/>
              </a:rPr>
              <a:t>SERVICEPROSJEKTKOMITE </a:t>
            </a:r>
            <a:r>
              <a:rPr lang="nb-NO" sz="1800" b="0" i="0" u="none" strike="noStrike" baseline="0" dirty="0">
                <a:solidFill>
                  <a:srgbClr val="212121"/>
                </a:solidFill>
                <a:latin typeface="Arial Nova" panose="020B0504020202020204" pitchFamily="34" charset="0"/>
              </a:rPr>
              <a:t>	</a:t>
            </a:r>
            <a:r>
              <a:rPr lang="nb-NO" sz="1800" b="1" i="0" u="none" strike="noStrike" baseline="0" dirty="0">
                <a:solidFill>
                  <a:srgbClr val="212121"/>
                </a:solidFill>
                <a:latin typeface="Arial Nova" panose="020B0504020202020204" pitchFamily="34" charset="0"/>
              </a:rPr>
              <a:t>TRF-KOMITE/Rotary Foundation </a:t>
            </a:r>
            <a:r>
              <a:rPr lang="nb-NO" sz="1800" b="0" i="0" u="none" strike="noStrike" baseline="0" dirty="0">
                <a:solidFill>
                  <a:srgbClr val="000000"/>
                </a:solidFill>
                <a:latin typeface="Arial Nova" panose="020B0504020202020204" pitchFamily="34" charset="0"/>
              </a:rPr>
              <a:t>	</a:t>
            </a:r>
          </a:p>
          <a:p>
            <a:r>
              <a:rPr lang="nb-NO" sz="1800" b="1" i="1" u="none" strike="noStrike" baseline="0" dirty="0">
                <a:solidFill>
                  <a:srgbClr val="000000"/>
                </a:solidFill>
                <a:latin typeface="Arial Nova" panose="020B0504020202020204" pitchFamily="34" charset="0"/>
              </a:rPr>
              <a:t>Erik Mauritzen, leder </a:t>
            </a:r>
            <a:r>
              <a:rPr lang="nb-NO" sz="1800" b="0" i="0" u="none" strike="noStrike" baseline="0" dirty="0">
                <a:solidFill>
                  <a:srgbClr val="000000"/>
                </a:solidFill>
                <a:latin typeface="Arial Nova" panose="020B0504020202020204" pitchFamily="34" charset="0"/>
              </a:rPr>
              <a:t>		</a:t>
            </a:r>
            <a:r>
              <a:rPr lang="nb-NO" sz="1800" b="1" i="1" u="none" strike="noStrike" baseline="0" dirty="0">
                <a:solidFill>
                  <a:srgbClr val="000000"/>
                </a:solidFill>
                <a:latin typeface="Arial Nova" panose="020B0504020202020204" pitchFamily="34" charset="0"/>
              </a:rPr>
              <a:t>Peter A. Meyer, leder</a:t>
            </a:r>
            <a:r>
              <a:rPr lang="nb-NO" sz="1800" b="0" i="0" u="none" strike="noStrike" baseline="0" dirty="0">
                <a:solidFill>
                  <a:srgbClr val="000000"/>
                </a:solidFill>
                <a:latin typeface="Arial Nova" panose="020B0504020202020204" pitchFamily="34" charset="0"/>
              </a:rPr>
              <a:t>	</a:t>
            </a:r>
          </a:p>
          <a:p>
            <a:r>
              <a:rPr lang="nb-NO" sz="1800" b="0" i="0" u="none" strike="noStrike" baseline="0" dirty="0">
                <a:solidFill>
                  <a:srgbClr val="212121"/>
                </a:solidFill>
                <a:latin typeface="Arial Nova" panose="020B0504020202020204" pitchFamily="34" charset="0"/>
              </a:rPr>
              <a:t>Astrid L. Frøseth 			Gunnar L. Bøe 	</a:t>
            </a:r>
          </a:p>
          <a:p>
            <a:r>
              <a:rPr lang="nb-NO" sz="1800" b="0" i="0" u="none" strike="noStrike" baseline="0" dirty="0">
                <a:solidFill>
                  <a:srgbClr val="212121"/>
                </a:solidFill>
                <a:latin typeface="Arial Nova" panose="020B0504020202020204" pitchFamily="34" charset="0"/>
              </a:rPr>
              <a:t>Odd Inge Godal 			</a:t>
            </a:r>
            <a:r>
              <a:rPr lang="nb-NO" sz="1800" b="0" i="0" u="none" strike="noStrike" baseline="0" dirty="0">
                <a:solidFill>
                  <a:srgbClr val="000000"/>
                </a:solidFill>
                <a:latin typeface="Arial Nova" panose="020B0504020202020204" pitchFamily="34" charset="0"/>
              </a:rPr>
              <a:t>Kirsten Madland 	</a:t>
            </a:r>
          </a:p>
          <a:p>
            <a:r>
              <a:rPr lang="de-DE" sz="1800" b="0" i="0" u="none" strike="noStrike" baseline="0" dirty="0">
                <a:solidFill>
                  <a:srgbClr val="212121"/>
                </a:solidFill>
                <a:latin typeface="Arial Nova" panose="020B0504020202020204" pitchFamily="34" charset="0"/>
              </a:rPr>
              <a:t>Brit </a:t>
            </a:r>
            <a:r>
              <a:rPr lang="de-DE" sz="1800" b="0" i="0" u="none" strike="noStrike" baseline="0" dirty="0" err="1">
                <a:solidFill>
                  <a:srgbClr val="212121"/>
                </a:solidFill>
                <a:latin typeface="Arial Nova" panose="020B0504020202020204" pitchFamily="34" charset="0"/>
              </a:rPr>
              <a:t>Schanche</a:t>
            </a:r>
            <a:r>
              <a:rPr lang="de-DE" sz="1800" b="0" i="0" u="none" strike="noStrike" baseline="0" dirty="0">
                <a:solidFill>
                  <a:srgbClr val="212121"/>
                </a:solidFill>
                <a:latin typeface="Arial Nova" panose="020B0504020202020204" pitchFamily="34" charset="0"/>
              </a:rPr>
              <a:t> </a:t>
            </a:r>
            <a:r>
              <a:rPr lang="de-DE" sz="1800" b="0" i="0" u="none" strike="noStrike" baseline="0" dirty="0" err="1">
                <a:solidFill>
                  <a:srgbClr val="212121"/>
                </a:solidFill>
                <a:latin typeface="Arial Nova" panose="020B0504020202020204" pitchFamily="34" charset="0"/>
              </a:rPr>
              <a:t>Hidle</a:t>
            </a:r>
            <a:r>
              <a:rPr lang="de-DE" sz="1800" b="0" i="0" u="none" strike="noStrike" baseline="0" dirty="0">
                <a:solidFill>
                  <a:srgbClr val="212121"/>
                </a:solidFill>
                <a:latin typeface="Arial Nova" panose="020B0504020202020204" pitchFamily="34" charset="0"/>
              </a:rPr>
              <a:t> 		Sverre Mauritzen 	</a:t>
            </a:r>
          </a:p>
          <a:p>
            <a:r>
              <a:rPr lang="nb-NO" sz="1800" b="0" i="0" u="none" strike="noStrike" baseline="0" dirty="0">
                <a:solidFill>
                  <a:srgbClr val="212121"/>
                </a:solidFill>
                <a:latin typeface="Arial Nova" panose="020B0504020202020204" pitchFamily="34" charset="0"/>
              </a:rPr>
              <a:t>Dag Holmen 			</a:t>
            </a:r>
            <a:r>
              <a:rPr lang="nb-NO" sz="1800" b="0" i="0" u="none" strike="noStrike" baseline="0" dirty="0">
                <a:solidFill>
                  <a:srgbClr val="000000"/>
                </a:solidFill>
                <a:latin typeface="Arial Nova" panose="020B0504020202020204" pitchFamily="34" charset="0"/>
              </a:rPr>
              <a:t>Torbjørn Sterri 	</a:t>
            </a:r>
          </a:p>
          <a:p>
            <a:r>
              <a:rPr lang="nb-NO" sz="1800" b="0" i="0" u="none" strike="noStrike" baseline="0" dirty="0">
                <a:solidFill>
                  <a:srgbClr val="212121"/>
                </a:solidFill>
                <a:latin typeface="Arial Nova" panose="020B0504020202020204" pitchFamily="34" charset="0"/>
              </a:rPr>
              <a:t>Odd Skjelsvik 			Kjell B. Tunge 	</a:t>
            </a:r>
          </a:p>
          <a:p>
            <a:r>
              <a:rPr lang="nb-NO" sz="1800" b="0" i="0" u="none" strike="noStrike" baseline="0" dirty="0">
                <a:solidFill>
                  <a:srgbClr val="000000"/>
                </a:solidFill>
                <a:latin typeface="Arial Nova" panose="020B0504020202020204" pitchFamily="34" charset="0"/>
              </a:rPr>
              <a:t>Hanna Sagen </a:t>
            </a:r>
            <a:r>
              <a:rPr lang="nb-NO" sz="1800" b="0" i="0" u="none" strike="noStrike" baseline="0" dirty="0" err="1">
                <a:solidFill>
                  <a:srgbClr val="000000"/>
                </a:solidFill>
                <a:latin typeface="Arial Nova" panose="020B0504020202020204" pitchFamily="34" charset="0"/>
              </a:rPr>
              <a:t>Tollaas</a:t>
            </a:r>
            <a:r>
              <a:rPr lang="nb-NO" sz="1800" b="0" i="0" u="none" strike="noStrike" baseline="0" dirty="0">
                <a:solidFill>
                  <a:srgbClr val="000000"/>
                </a:solidFill>
                <a:latin typeface="Arial Nova" panose="020B0504020202020204" pitchFamily="34" charset="0"/>
              </a:rPr>
              <a:t> 	</a:t>
            </a:r>
          </a:p>
          <a:p>
            <a:endParaRPr lang="nb-NO" sz="1800" b="0" i="0" u="none" strike="noStrike" baseline="0" dirty="0">
              <a:solidFill>
                <a:srgbClr val="000000"/>
              </a:solidFill>
              <a:latin typeface="Arial Nova" panose="020B0504020202020204" pitchFamily="34" charset="0"/>
            </a:endParaRPr>
          </a:p>
          <a:p>
            <a:r>
              <a:rPr lang="nb-NO" sz="1800" b="1" i="0" u="none" strike="noStrike" baseline="0" dirty="0">
                <a:solidFill>
                  <a:srgbClr val="000000"/>
                </a:solidFill>
                <a:latin typeface="Arial Nova" panose="020B0504020202020204" pitchFamily="34" charset="0"/>
              </a:rPr>
              <a:t>REISEKOMITE </a:t>
            </a:r>
            <a:r>
              <a:rPr lang="nb-NO" sz="1800" b="0" i="0" u="none" strike="noStrike" baseline="0" dirty="0">
                <a:solidFill>
                  <a:srgbClr val="000000"/>
                </a:solidFill>
                <a:latin typeface="Arial Nova" panose="020B0504020202020204" pitchFamily="34" charset="0"/>
              </a:rPr>
              <a:t>			</a:t>
            </a:r>
            <a:r>
              <a:rPr lang="nb-NO" sz="1800" b="1" i="0" u="none" strike="noStrike" baseline="0" dirty="0">
                <a:solidFill>
                  <a:srgbClr val="212121"/>
                </a:solidFill>
                <a:latin typeface="Arial Nova" panose="020B0504020202020204" pitchFamily="34" charset="0"/>
              </a:rPr>
              <a:t>PR- OG KOMMUNIKASJONSKOMITE </a:t>
            </a:r>
            <a:r>
              <a:rPr lang="nb-NO" sz="1800" b="0" i="0" u="none" strike="noStrike" baseline="0" dirty="0">
                <a:solidFill>
                  <a:srgbClr val="212121"/>
                </a:solidFill>
                <a:latin typeface="Arial Nova" panose="020B0504020202020204" pitchFamily="34" charset="0"/>
              </a:rPr>
              <a:t>	</a:t>
            </a:r>
          </a:p>
          <a:p>
            <a:r>
              <a:rPr lang="nb-NO" sz="1800" b="1" i="1" u="none" strike="noStrike" baseline="0" dirty="0">
                <a:solidFill>
                  <a:srgbClr val="000000"/>
                </a:solidFill>
                <a:latin typeface="Arial Nova" panose="020B0504020202020204" pitchFamily="34" charset="0"/>
              </a:rPr>
              <a:t>Ole Nordbø - leder </a:t>
            </a:r>
            <a:r>
              <a:rPr lang="nb-NO" sz="1800" b="0" i="0" u="none" strike="noStrike" baseline="0" dirty="0">
                <a:solidFill>
                  <a:srgbClr val="000000"/>
                </a:solidFill>
                <a:latin typeface="Arial Nova" panose="020B0504020202020204" pitchFamily="34" charset="0"/>
              </a:rPr>
              <a:t>		</a:t>
            </a:r>
            <a:r>
              <a:rPr lang="nb-NO" sz="1800" b="1" i="1" u="none" strike="noStrike" baseline="0" dirty="0">
                <a:solidFill>
                  <a:srgbClr val="000000"/>
                </a:solidFill>
                <a:latin typeface="Arial Nova" panose="020B0504020202020204" pitchFamily="34" charset="0"/>
              </a:rPr>
              <a:t>Eli Aga - leder </a:t>
            </a:r>
            <a:r>
              <a:rPr lang="nb-NO" sz="1800" b="0" i="0" u="none" strike="noStrike" baseline="0" dirty="0">
                <a:solidFill>
                  <a:srgbClr val="000000"/>
                </a:solidFill>
                <a:latin typeface="Arial Nova" panose="020B0504020202020204" pitchFamily="34" charset="0"/>
              </a:rPr>
              <a:t>	</a:t>
            </a:r>
          </a:p>
          <a:p>
            <a:r>
              <a:rPr lang="nb-NO" sz="1800" b="0" i="0" u="none" strike="noStrike" baseline="0" dirty="0">
                <a:solidFill>
                  <a:srgbClr val="000000"/>
                </a:solidFill>
                <a:latin typeface="Arial Nova" panose="020B0504020202020204" pitchFamily="34" charset="0"/>
              </a:rPr>
              <a:t>Arne Hopland 			</a:t>
            </a:r>
            <a:r>
              <a:rPr lang="nb-NO" sz="1800" b="0" i="0" u="none" strike="noStrike" baseline="0" dirty="0">
                <a:solidFill>
                  <a:srgbClr val="212121"/>
                </a:solidFill>
                <a:latin typeface="Arial Nova" panose="020B0504020202020204" pitchFamily="34" charset="0"/>
              </a:rPr>
              <a:t>Bjørg Lassa 	</a:t>
            </a:r>
          </a:p>
          <a:p>
            <a:r>
              <a:rPr lang="nb-NO" sz="1800" b="0" i="0" u="none" strike="noStrike" baseline="0" dirty="0">
                <a:solidFill>
                  <a:srgbClr val="000000"/>
                </a:solidFill>
                <a:latin typeface="Arial Nova" panose="020B0504020202020204" pitchFamily="34" charset="0"/>
              </a:rPr>
              <a:t>Aslaug Neset 			Ove </a:t>
            </a:r>
            <a:r>
              <a:rPr lang="nb-NO" sz="1800" b="0" i="0" u="none" strike="noStrike" baseline="0" dirty="0" err="1">
                <a:solidFill>
                  <a:srgbClr val="000000"/>
                </a:solidFill>
                <a:latin typeface="Arial Nova" panose="020B0504020202020204" pitchFamily="34" charset="0"/>
              </a:rPr>
              <a:t>Sembsmoen</a:t>
            </a:r>
            <a:r>
              <a:rPr lang="nb-NO" sz="1800" b="0" i="0" u="none" strike="noStrike" baseline="0" dirty="0">
                <a:solidFill>
                  <a:srgbClr val="000000"/>
                </a:solidFill>
                <a:latin typeface="Arial Nova" panose="020B0504020202020204" pitchFamily="34" charset="0"/>
              </a:rPr>
              <a:t> 	</a:t>
            </a:r>
          </a:p>
          <a:p>
            <a:r>
              <a:rPr lang="nn-NO" sz="1800" b="0" i="0" u="none" strike="noStrike" baseline="0" dirty="0">
                <a:solidFill>
                  <a:srgbClr val="000000"/>
                </a:solidFill>
                <a:latin typeface="Arial Nova" panose="020B0504020202020204" pitchFamily="34" charset="0"/>
              </a:rPr>
              <a:t>Petra H. Nordbø 			</a:t>
            </a:r>
            <a:r>
              <a:rPr lang="nn-NO" sz="1800" b="0" i="0" u="none" strike="noStrike" baseline="0" dirty="0">
                <a:solidFill>
                  <a:srgbClr val="212121"/>
                </a:solidFill>
                <a:latin typeface="Arial Nova" panose="020B0504020202020204" pitchFamily="34" charset="0"/>
              </a:rPr>
              <a:t>Henning </a:t>
            </a:r>
            <a:r>
              <a:rPr lang="nn-NO" sz="1800" b="0" i="0" u="none" strike="noStrike" baseline="0" dirty="0" err="1">
                <a:solidFill>
                  <a:srgbClr val="212121"/>
                </a:solidFill>
                <a:latin typeface="Arial Nova" panose="020B0504020202020204" pitchFamily="34" charset="0"/>
              </a:rPr>
              <a:t>Stabenfelt</a:t>
            </a:r>
            <a:r>
              <a:rPr lang="nn-NO" sz="1800" b="0" i="0" u="none" strike="noStrike" baseline="0" dirty="0">
                <a:solidFill>
                  <a:srgbClr val="212121"/>
                </a:solidFill>
                <a:latin typeface="Arial Nova" panose="020B0504020202020204" pitchFamily="34" charset="0"/>
              </a:rPr>
              <a:t> </a:t>
            </a:r>
            <a:r>
              <a:rPr lang="nn-NO" sz="1800" b="0" i="0" u="none" strike="noStrike" baseline="0" dirty="0">
                <a:solidFill>
                  <a:srgbClr val="000000"/>
                </a:solidFill>
                <a:latin typeface="Arial Nova" panose="020B0504020202020204" pitchFamily="34" charset="0"/>
              </a:rPr>
              <a:t>	</a:t>
            </a:r>
          </a:p>
          <a:p>
            <a:r>
              <a:rPr lang="nb-NO" sz="1800" b="0" i="0" u="none" strike="noStrike" baseline="0" dirty="0">
                <a:solidFill>
                  <a:srgbClr val="000000"/>
                </a:solidFill>
                <a:latin typeface="Arial Nova" panose="020B0504020202020204" pitchFamily="34" charset="0"/>
              </a:rPr>
              <a:t>Dag </a:t>
            </a:r>
            <a:r>
              <a:rPr lang="nb-NO" sz="1800" b="0" i="0" u="none" strike="noStrike" baseline="0" dirty="0" err="1">
                <a:solidFill>
                  <a:srgbClr val="000000"/>
                </a:solidFill>
                <a:latin typeface="Arial Nova" panose="020B0504020202020204" pitchFamily="34" charset="0"/>
              </a:rPr>
              <a:t>Randulff</a:t>
            </a:r>
            <a:r>
              <a:rPr lang="nb-NO" sz="1800" b="0" i="0" u="none" strike="noStrike" baseline="0" dirty="0">
                <a:solidFill>
                  <a:srgbClr val="000000"/>
                </a:solidFill>
                <a:latin typeface="Arial Nova" panose="020B0504020202020204" pitchFamily="34" charset="0"/>
              </a:rPr>
              <a:t> 			Nina Tjomsland 	</a:t>
            </a:r>
          </a:p>
          <a:p>
            <a:r>
              <a:rPr lang="nb-NO" sz="1800" b="0" i="0" u="none" strike="noStrike" baseline="0" dirty="0">
                <a:solidFill>
                  <a:srgbClr val="212121"/>
                </a:solidFill>
                <a:latin typeface="Arial Nova" panose="020B0504020202020204" pitchFamily="34" charset="0"/>
              </a:rPr>
              <a:t>				</a:t>
            </a:r>
            <a:r>
              <a:rPr lang="nb-NO" sz="1800" b="0" i="0" u="none" strike="noStrike" baseline="0" dirty="0" err="1">
                <a:solidFill>
                  <a:srgbClr val="212121"/>
                </a:solidFill>
                <a:latin typeface="Arial Nova" panose="020B0504020202020204" pitchFamily="34" charset="0"/>
              </a:rPr>
              <a:t>Firoozeh</a:t>
            </a:r>
            <a:r>
              <a:rPr lang="nb-NO" sz="1800" b="0" i="0" u="none" strike="noStrike" baseline="0" dirty="0">
                <a:solidFill>
                  <a:srgbClr val="212121"/>
                </a:solidFill>
                <a:latin typeface="Arial Nova" panose="020B0504020202020204" pitchFamily="34" charset="0"/>
              </a:rPr>
              <a:t> Aase, CICO 	</a:t>
            </a:r>
            <a:endParaRPr lang="nb-NO" sz="1800" b="0" i="0" u="none" strike="noStrike" baseline="0" dirty="0">
              <a:solidFill>
                <a:srgbClr val="000000"/>
              </a:solidFill>
              <a:latin typeface="Arial Nova" panose="020B0504020202020204" pitchFamily="34" charset="0"/>
            </a:endParaRPr>
          </a:p>
          <a:p>
            <a:r>
              <a:rPr lang="nb-NO" sz="1800" b="0" i="0" u="none" strike="noStrike" baseline="0" dirty="0">
                <a:solidFill>
                  <a:srgbClr val="212121"/>
                </a:solidFill>
                <a:latin typeface="Arial Nova" panose="020B0504020202020204" pitchFamily="34" charset="0"/>
              </a:rPr>
              <a:t>	</a:t>
            </a:r>
          </a:p>
        </p:txBody>
      </p:sp>
      <p:pic>
        <p:nvPicPr>
          <p:cNvPr id="3" name="Picture 2">
            <a:extLst>
              <a:ext uri="{FF2B5EF4-FFF2-40B4-BE49-F238E27FC236}">
                <a16:creationId xmlns:a16="http://schemas.microsoft.com/office/drawing/2014/main" id="{B6CC06FB-4389-2CFA-B318-21A83B1099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61027" y="322123"/>
            <a:ext cx="2359356" cy="2322777"/>
          </a:xfrm>
          <a:prstGeom prst="rect">
            <a:avLst/>
          </a:prstGeom>
        </p:spPr>
      </p:pic>
    </p:spTree>
    <p:extLst>
      <p:ext uri="{BB962C8B-B14F-4D97-AF65-F5344CB8AC3E}">
        <p14:creationId xmlns:p14="http://schemas.microsoft.com/office/powerpoint/2010/main" val="4022007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8562</TotalTime>
  <Words>2411</Words>
  <Application>Microsoft Office PowerPoint</Application>
  <PresentationFormat>Widescreen</PresentationFormat>
  <Paragraphs>214</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Arial Nova</vt:lpstr>
      <vt:lpstr>Arial Nova Light</vt:lpstr>
      <vt:lpstr>Calibri</vt:lpstr>
      <vt:lpstr>Verdana</vt:lpstr>
      <vt:lpstr>Office Theme</vt:lpstr>
      <vt:lpstr>Vårt Rotary i 2025.  Perspektiver for dette rotaryåret  i Stavanger RK</vt:lpstr>
      <vt:lpstr>Velkommen til nytt Rotary-år!</vt:lpstr>
      <vt:lpstr>Velkommen til nytt Rotary-år! forts.</vt:lpstr>
      <vt:lpstr>Vårt Rotary</vt:lpstr>
      <vt:lpstr>Vårt Rotary forts.</vt:lpstr>
      <vt:lpstr>Vårt Rotary forts.</vt:lpstr>
      <vt:lpstr>Vårt Rotary forts.</vt:lpstr>
      <vt:lpstr>Komiteene i 2025-26</vt:lpstr>
      <vt:lpstr>Komiteene i 2025-26 forts</vt:lpstr>
      <vt:lpstr>Styret. Andre verv</vt:lpstr>
      <vt:lpstr>Rotasjonsprinsippet? Noen konsekvenser </vt:lpstr>
      <vt:lpstr>2025: Francesco Arrezzo ny president fra juli. </vt:lpstr>
      <vt:lpstr>2025 og 2026: Stavanger Rotary Klubb og det internasjonale RI</vt:lpstr>
      <vt:lpstr> Fremtidige perspektiver– fortsett som vi stevner! Stø kurs – full fart! </vt:lpstr>
      <vt:lpstr>The Cambodia Academy er et  samarbeid mellom 12 Rotary-klubber</vt:lpstr>
      <vt:lpstr>Ad hoc-prosjekter eller langsiktighet? Vi gjør en forskjell!</vt:lpstr>
      <vt:lpstr>Samarbeid med Frelsesarmeen hver desember</vt:lpstr>
      <vt:lpstr>Utvekslingsstudent i 2023 -2024</vt:lpstr>
      <vt:lpstr>Vårt jubileumsprosjekt var et løft for klubbens økonomi – vi bygger oss opp igjen til ny innsats!</vt:lpstr>
      <vt:lpstr> Fremtidige perspektiver– fortsett som vi stevner! Stø kurs – full fart! </vt:lpstr>
      <vt:lpstr> Fremtidige perspektiver– fortsett som vi stevner! Stø kurs – full fart! </vt:lpstr>
      <vt:lpstr> Fremtidige perspektiver– fortsett som vi stevner! Stø kurs – full fart! </vt:lpstr>
      <vt:lpstr>2025 og 2026: Hva betyr møtet på onsdagene i Stavanger Rotary Klubb?</vt:lpstr>
      <vt:lpstr>Vårt Rotary blir til hver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Inger Kari Nerheim</dc:creator>
  <cp:keywords>2025-26</cp:keywords>
  <cp:lastModifiedBy>Inger Kari Nerheim</cp:lastModifiedBy>
  <cp:revision>40</cp:revision>
  <dcterms:created xsi:type="dcterms:W3CDTF">2025-03-12T08:55:13Z</dcterms:created>
  <dcterms:modified xsi:type="dcterms:W3CDTF">2025-08-18T08:39:33Z</dcterms:modified>
</cp:coreProperties>
</file>